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335" r:id="rId3"/>
    <p:sldId id="344" r:id="rId4"/>
    <p:sldId id="339" r:id="rId5"/>
    <p:sldId id="345" r:id="rId6"/>
    <p:sldId id="329" r:id="rId7"/>
    <p:sldId id="258" r:id="rId8"/>
    <p:sldId id="259" r:id="rId9"/>
    <p:sldId id="260" r:id="rId10"/>
    <p:sldId id="346" r:id="rId11"/>
    <p:sldId id="261" r:id="rId12"/>
    <p:sldId id="348" r:id="rId13"/>
    <p:sldId id="338" r:id="rId14"/>
    <p:sldId id="262" r:id="rId15"/>
    <p:sldId id="327" r:id="rId16"/>
    <p:sldId id="342" r:id="rId17"/>
    <p:sldId id="347" r:id="rId18"/>
    <p:sldId id="349" r:id="rId19"/>
    <p:sldId id="350" r:id="rId20"/>
    <p:sldId id="317" r:id="rId21"/>
    <p:sldId id="351" r:id="rId22"/>
    <p:sldId id="333" r:id="rId23"/>
    <p:sldId id="305" r:id="rId24"/>
    <p:sldId id="266" r:id="rId25"/>
    <p:sldId id="26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62" autoAdjust="0"/>
  </p:normalViewPr>
  <p:slideViewPr>
    <p:cSldViewPr snapToGrid="0" snapToObjects="1">
      <p:cViewPr>
        <p:scale>
          <a:sx n="121" d="100"/>
          <a:sy n="121" d="100"/>
        </p:scale>
        <p:origin x="-1016" y="6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18-04-09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18-04-09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5</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7</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14</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18</a:t>
            </a:fld>
            <a:endParaRPr lang="en-US"/>
          </a:p>
        </p:txBody>
      </p:sp>
    </p:spTree>
    <p:extLst>
      <p:ext uri="{BB962C8B-B14F-4D97-AF65-F5344CB8AC3E}">
        <p14:creationId xmlns:p14="http://schemas.microsoft.com/office/powerpoint/2010/main" val="527491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20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E56938FC-A50A-FC41-9C36-B6B252CEB8F5}"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NGS18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D8777BB-875A-A148-8C6E-819F87D42341}"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NGS18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C34CDDA0-E049-B440-87CE-39FA4AC06B34}"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NGS18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40C1E65-E806-DE43-95E5-46347F5FC3F7}"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NGS18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CA32A9DC-03E7-1A41-998F-B4261467C2D5}" type="datetime1">
              <a:rPr lang="en-CA" smtClean="0"/>
              <a:t>18-04-10</a:t>
            </a:fld>
            <a:endParaRPr lang="en-US"/>
          </a:p>
        </p:txBody>
      </p:sp>
      <p:sp>
        <p:nvSpPr>
          <p:cNvPr id="5" name="Footer Placeholder 4"/>
          <p:cNvSpPr>
            <a:spLocks noGrp="1"/>
          </p:cNvSpPr>
          <p:nvPr>
            <p:ph type="ftr" sz="quarter" idx="11"/>
          </p:nvPr>
        </p:nvSpPr>
        <p:spPr/>
        <p:txBody>
          <a:bodyPr/>
          <a:lstStyle/>
          <a:p>
            <a:r>
              <a:rPr lang="en-US" smtClean="0"/>
              <a:t>NGS18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1C626BBD-0D02-8841-9308-508ACF9D5648}"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NGS18</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603F3D2B-2599-9B4C-B30D-7FE33AD1C6C0}" type="datetime1">
              <a:rPr lang="en-CA" smtClean="0"/>
              <a:t>18-04-10</a:t>
            </a:fld>
            <a:endParaRPr lang="en-US"/>
          </a:p>
        </p:txBody>
      </p:sp>
      <p:sp>
        <p:nvSpPr>
          <p:cNvPr id="8" name="Footer Placeholder 7"/>
          <p:cNvSpPr>
            <a:spLocks noGrp="1"/>
          </p:cNvSpPr>
          <p:nvPr>
            <p:ph type="ftr" sz="quarter" idx="11"/>
          </p:nvPr>
        </p:nvSpPr>
        <p:spPr/>
        <p:txBody>
          <a:bodyPr/>
          <a:lstStyle/>
          <a:p>
            <a:r>
              <a:rPr lang="en-US" smtClean="0"/>
              <a:t>NGS18</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52A55B25-075B-F441-BB84-58259B5C1A4C}" type="datetime1">
              <a:rPr lang="en-CA" smtClean="0"/>
              <a:t>18-04-10</a:t>
            </a:fld>
            <a:endParaRPr lang="en-US"/>
          </a:p>
        </p:txBody>
      </p:sp>
      <p:sp>
        <p:nvSpPr>
          <p:cNvPr id="4" name="Footer Placeholder 3"/>
          <p:cNvSpPr>
            <a:spLocks noGrp="1"/>
          </p:cNvSpPr>
          <p:nvPr>
            <p:ph type="ftr" sz="quarter" idx="11"/>
          </p:nvPr>
        </p:nvSpPr>
        <p:spPr/>
        <p:txBody>
          <a:bodyPr/>
          <a:lstStyle/>
          <a:p>
            <a:r>
              <a:rPr lang="en-US" smtClean="0"/>
              <a:t>NGS18</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0313E2-D181-AC4C-9BC7-9A6C98D7A8FC}" type="datetime1">
              <a:rPr lang="en-CA" smtClean="0"/>
              <a:t>18-04-10</a:t>
            </a:fld>
            <a:endParaRPr lang="en-US"/>
          </a:p>
        </p:txBody>
      </p:sp>
      <p:sp>
        <p:nvSpPr>
          <p:cNvPr id="3" name="Footer Placeholder 2"/>
          <p:cNvSpPr>
            <a:spLocks noGrp="1"/>
          </p:cNvSpPr>
          <p:nvPr>
            <p:ph type="ftr" sz="quarter" idx="11"/>
          </p:nvPr>
        </p:nvSpPr>
        <p:spPr/>
        <p:txBody>
          <a:bodyPr/>
          <a:lstStyle/>
          <a:p>
            <a:r>
              <a:rPr lang="en-US" smtClean="0"/>
              <a:t>NGS18</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C0E327FD-D1EC-F14D-952B-8E9D539786E9}"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NGS18</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2B7FCF6-D9D8-D14E-85AF-887C51825FF0}" type="datetime1">
              <a:rPr lang="en-CA" smtClean="0"/>
              <a:t>18-04-10</a:t>
            </a:fld>
            <a:endParaRPr lang="en-US"/>
          </a:p>
        </p:txBody>
      </p:sp>
      <p:sp>
        <p:nvSpPr>
          <p:cNvPr id="6" name="Footer Placeholder 5"/>
          <p:cNvSpPr>
            <a:spLocks noGrp="1"/>
          </p:cNvSpPr>
          <p:nvPr>
            <p:ph type="ftr" sz="quarter" idx="11"/>
          </p:nvPr>
        </p:nvSpPr>
        <p:spPr/>
        <p:txBody>
          <a:bodyPr/>
          <a:lstStyle/>
          <a:p>
            <a:r>
              <a:rPr lang="en-US" smtClean="0"/>
              <a:t>NGS18</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0AF689-4D91-2D48-B7B8-3D0B799D0342}" type="datetime1">
              <a:rPr lang="en-CA" smtClean="0"/>
              <a:t>18-04-10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NGS18</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4382105"/>
            <a:ext cx="8455821" cy="1730829"/>
          </a:xfrm>
          <a:prstGeom prst="rect">
            <a:avLst/>
          </a:prstGeom>
        </p:spPr>
      </p:pic>
      <p:sp>
        <p:nvSpPr>
          <p:cNvPr id="2" name="Title 1"/>
          <p:cNvSpPr>
            <a:spLocks noGrp="1"/>
          </p:cNvSpPr>
          <p:nvPr>
            <p:ph type="ctrTitle"/>
          </p:nvPr>
        </p:nvSpPr>
        <p:spPr>
          <a:xfrm>
            <a:off x="685800" y="1456859"/>
            <a:ext cx="7772400" cy="1470025"/>
          </a:xfrm>
        </p:spPr>
        <p:txBody>
          <a:bodyPr>
            <a:normAutofit fontScale="90000"/>
          </a:bodyPr>
          <a:lstStyle/>
          <a:p>
            <a:r>
              <a:rPr lang="en-US" dirty="0" smtClean="0"/>
              <a:t>Corrections for asymmetry in high-throughput sequencing datasets applied to a meta-</a:t>
            </a:r>
            <a:r>
              <a:rPr lang="en-US" dirty="0" err="1" smtClean="0"/>
              <a:t>transcriptome</a:t>
            </a:r>
            <a:r>
              <a:rPr lang="en-US" dirty="0" smtClean="0"/>
              <a:t> </a:t>
            </a:r>
            <a:r>
              <a:rPr lang="en-US" dirty="0" smtClean="0"/>
              <a:t>dataset</a:t>
            </a:r>
            <a:br>
              <a:rPr lang="en-US" dirty="0" smtClean="0"/>
            </a:br>
            <a:endParaRPr lang="en-US" dirty="0"/>
          </a:p>
        </p:txBody>
      </p:sp>
      <p:sp>
        <p:nvSpPr>
          <p:cNvPr id="3" name="Subtitle 2"/>
          <p:cNvSpPr>
            <a:spLocks noGrp="1"/>
          </p:cNvSpPr>
          <p:nvPr>
            <p:ph type="subTitle" idx="1"/>
          </p:nvPr>
        </p:nvSpPr>
        <p:spPr>
          <a:xfrm>
            <a:off x="1371600" y="3505805"/>
            <a:ext cx="6400800" cy="1752600"/>
          </a:xfrm>
        </p:spPr>
        <p:txBody>
          <a:bodyPr>
            <a:normAutofit/>
          </a:bodyPr>
          <a:lstStyle/>
          <a:p>
            <a:r>
              <a:rPr lang="en-US" u="sng" dirty="0" smtClean="0"/>
              <a:t>Greg Gloor</a:t>
            </a:r>
            <a:r>
              <a:rPr lang="en-US" dirty="0" smtClean="0"/>
              <a:t>, Jean </a:t>
            </a:r>
            <a:r>
              <a:rPr lang="en-US" dirty="0" err="1" smtClean="0"/>
              <a:t>Macklaim</a:t>
            </a:r>
            <a:r>
              <a:rPr lang="en-US" dirty="0" smtClean="0"/>
              <a:t>, </a:t>
            </a:r>
            <a:r>
              <a:rPr lang="en-US" dirty="0" err="1" smtClean="0"/>
              <a:t>Jia</a:t>
            </a:r>
            <a:r>
              <a:rPr lang="en-US" dirty="0" smtClean="0"/>
              <a:t> R. Wu</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NGS18</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algn="l" eaLnBrk="1" hangingPunct="1"/>
            <a:r>
              <a:rPr lang="en-US" dirty="0">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457200" y="4335928"/>
            <a:ext cx="8229600"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machines randomly sample the environment with a fixed capacity</a:t>
            </a:r>
          </a:p>
          <a:p>
            <a:pPr marL="1028700" lvl="1">
              <a:buFont typeface="Arial"/>
              <a:buChar char="•"/>
              <a:defRPr/>
            </a:pPr>
            <a:r>
              <a:rPr lang="en-US" dirty="0" smtClean="0"/>
              <a:t>Cannot just ‘add one more read’ forever</a:t>
            </a:r>
          </a:p>
          <a:p>
            <a:pPr marL="1028700" lvl="1">
              <a:buFont typeface="Arial"/>
              <a:buChar char="•"/>
              <a:defRPr/>
            </a:pPr>
            <a:r>
              <a:rPr lang="en-US" dirty="0"/>
              <a:t>They </a:t>
            </a:r>
            <a:r>
              <a:rPr lang="en-US" b="1" u="sng" dirty="0"/>
              <a:t>do not </a:t>
            </a:r>
            <a:r>
              <a:rPr lang="en-US" dirty="0"/>
              <a:t>deliver counts </a:t>
            </a:r>
          </a:p>
          <a:p>
            <a:pPr marL="1028700" lvl="1">
              <a:buFont typeface="Arial"/>
              <a:buChar char="•"/>
              <a:defRPr/>
            </a:pPr>
            <a:r>
              <a:rPr lang="en-US" dirty="0" smtClean="0"/>
              <a:t>Probability of observing feature scaled by the total number of reads</a:t>
            </a:r>
            <a:endParaRPr lang="en-US" dirty="0"/>
          </a:p>
          <a:p>
            <a:pPr marL="1028700" lvl="1">
              <a:buFont typeface="Arial"/>
              <a:buChar char="•"/>
              <a:defRPr/>
            </a:pPr>
            <a:r>
              <a:rPr lang="en-US" dirty="0"/>
              <a:t>T</a:t>
            </a:r>
            <a:r>
              <a:rPr lang="en-US" dirty="0" smtClean="0"/>
              <a:t>otal is irrelevant</a:t>
            </a:r>
          </a:p>
          <a:p>
            <a:pPr marL="285750">
              <a:buFont typeface="Arial"/>
              <a:buChar char="•"/>
              <a:defRPr/>
            </a:pPr>
            <a:endParaRPr lang="en-US" dirty="0" smtClean="0"/>
          </a:p>
        </p:txBody>
      </p:sp>
      <p:sp>
        <p:nvSpPr>
          <p:cNvPr id="2" name="TextBox 1"/>
          <p:cNvSpPr txBox="1"/>
          <p:nvPr/>
        </p:nvSpPr>
        <p:spPr>
          <a:xfrm>
            <a:off x="6207125" y="5916915"/>
            <a:ext cx="2480166" cy="646331"/>
          </a:xfrm>
          <a:prstGeom prst="rect">
            <a:avLst/>
          </a:prstGeom>
          <a:noFill/>
        </p:spPr>
        <p:txBody>
          <a:bodyPr wrap="none">
            <a:spAutoFit/>
          </a:bodyPr>
          <a:lstStyle/>
          <a:p>
            <a:pPr>
              <a:defRPr/>
            </a:pPr>
            <a:r>
              <a:rPr lang="en-US" sz="1200" dirty="0" smtClean="0">
                <a:solidFill>
                  <a:schemeClr val="tx1">
                    <a:lumMod val="50000"/>
                    <a:lumOff val="50000"/>
                  </a:schemeClr>
                </a:solidFill>
              </a:rPr>
              <a:t>Friedman 2012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Comp Bio</a:t>
            </a:r>
          </a:p>
          <a:p>
            <a:pPr>
              <a:defRPr/>
            </a:pPr>
            <a:r>
              <a:rPr lang="en-US" sz="1200" dirty="0" smtClean="0">
                <a:solidFill>
                  <a:schemeClr val="tx1">
                    <a:lumMod val="50000"/>
                    <a:lumOff val="50000"/>
                  </a:schemeClr>
                </a:solidFill>
              </a:rPr>
              <a:t>Gloor</a:t>
            </a:r>
            <a:r>
              <a:rPr lang="en-US" sz="1200" dirty="0">
                <a:solidFill>
                  <a:schemeClr val="tx1">
                    <a:lumMod val="50000"/>
                    <a:lumOff val="50000"/>
                  </a:schemeClr>
                </a:solidFill>
              </a:rPr>
              <a:t>,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a:xfrm>
            <a:off x="3124200" y="6356350"/>
            <a:ext cx="2895600" cy="365125"/>
          </a:xfrm>
        </p:spPr>
        <p:txBody>
          <a:bodyPr/>
          <a:lstStyle/>
          <a:p>
            <a:r>
              <a:rPr lang="en-US" smtClean="0"/>
              <a:t>NGS18</a:t>
            </a:r>
            <a:endParaRPr lang="en-US"/>
          </a:p>
        </p:txBody>
      </p:sp>
    </p:spTree>
    <p:extLst>
      <p:ext uri="{BB962C8B-B14F-4D97-AF65-F5344CB8AC3E}">
        <p14:creationId xmlns:p14="http://schemas.microsoft.com/office/powerpoint/2010/main" val="19534859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fontScale="90000"/>
          </a:bodyPr>
          <a:lstStyle/>
          <a:p>
            <a:pPr algn="l" eaLnBrk="1" hangingPunct="1"/>
            <a:r>
              <a:rPr lang="en-US" dirty="0" smtClean="0">
                <a:latin typeface="Calibri" charset="0"/>
              </a:rPr>
              <a:t>Proportions have strange properties</a:t>
            </a:r>
            <a:endParaRPr lang="en-US" dirty="0">
              <a:latin typeface="Calibri" charset="0"/>
            </a:endParaRPr>
          </a:p>
        </p:txBody>
      </p:sp>
      <p:sp>
        <p:nvSpPr>
          <p:cNvPr id="20483" name="TextBox 8"/>
          <p:cNvSpPr txBox="1">
            <a:spLocks noChangeArrowheads="1"/>
          </p:cNvSpPr>
          <p:nvPr/>
        </p:nvSpPr>
        <p:spPr bwMode="auto">
          <a:xfrm>
            <a:off x="5214470" y="3667125"/>
            <a:ext cx="361837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a:t>RNA-</a:t>
            </a:r>
            <a:r>
              <a:rPr lang="en-US" sz="1600" dirty="0" err="1"/>
              <a:t>seq</a:t>
            </a:r>
            <a:r>
              <a:rPr lang="en-US" sz="1600" dirty="0"/>
              <a:t>, </a:t>
            </a:r>
            <a:r>
              <a:rPr lang="en-US" sz="1600" dirty="0" err="1"/>
              <a:t>metagenomics</a:t>
            </a:r>
            <a:r>
              <a:rPr lang="en-US" sz="1600" dirty="0"/>
              <a:t>,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NGS18</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That can’t be normalized away</a:t>
            </a:r>
            <a:endParaRPr lang="en-US" dirty="0"/>
          </a:p>
        </p:txBody>
      </p:sp>
      <p:sp>
        <p:nvSpPr>
          <p:cNvPr id="4" name="Footer Placeholder 3"/>
          <p:cNvSpPr>
            <a:spLocks noGrp="1"/>
          </p:cNvSpPr>
          <p:nvPr>
            <p:ph type="ftr" sz="quarter" idx="11"/>
          </p:nvPr>
        </p:nvSpPr>
        <p:spPr/>
        <p:txBody>
          <a:bodyPr/>
          <a:lstStyle/>
          <a:p>
            <a:r>
              <a:rPr lang="en-US" smtClean="0"/>
              <a:t>NGS18</a:t>
            </a:r>
            <a:endParaRPr lang="en-US"/>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5343004" cy="646331"/>
          </a:xfrm>
          <a:prstGeom prst="rect">
            <a:avLst/>
          </a:prstGeom>
          <a:noFill/>
        </p:spPr>
        <p:txBody>
          <a:bodyPr wrap="none" rtlCol="0">
            <a:spAutoFit/>
          </a:bodyPr>
          <a:lstStyle/>
          <a:p>
            <a:r>
              <a:rPr lang="en-US" dirty="0" smtClean="0"/>
              <a:t>Once data are on the simplex, they cannot be removed</a:t>
            </a:r>
          </a:p>
          <a:p>
            <a:r>
              <a:rPr lang="en-US" dirty="0" smtClean="0"/>
              <a:t>Other distributions not as extreme, but same pattern</a:t>
            </a:r>
            <a:endParaRPr lang="en-US" dirty="0"/>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562026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solidFill>
                  <a:schemeClr val="bg1">
                    <a:lumMod val="65000"/>
                  </a:schemeClr>
                </a:solidFill>
              </a:rPr>
              <a:t>negative 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The solution is to work in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NGS18</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83332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err="1" smtClean="0">
                <a:latin typeface="Calibri" charset="0"/>
              </a:rPr>
              <a:t>CoDa</a:t>
            </a:r>
            <a:r>
              <a:rPr lang="en-US" dirty="0" smtClean="0">
                <a:latin typeface="Calibri" charset="0"/>
              </a:rPr>
              <a:t> properties </a:t>
            </a:r>
            <a:r>
              <a:rPr lang="en-US" dirty="0" smtClean="0">
                <a:latin typeface="Calibri" charset="0"/>
              </a:rPr>
              <a:t>and *</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dirty="0" smtClean="0"/>
              <a:t>X = [ x</a:t>
            </a:r>
            <a:r>
              <a:rPr lang="en-US" sz="2000" baseline="-25000" dirty="0" smtClean="0"/>
              <a:t>1</a:t>
            </a:r>
            <a:r>
              <a:rPr lang="en-US" sz="2000" dirty="0" smtClean="0"/>
              <a:t>, x</a:t>
            </a:r>
            <a:r>
              <a:rPr lang="en-US" sz="2000" baseline="-25000" dirty="0" smtClean="0"/>
              <a:t>2</a:t>
            </a:r>
            <a:r>
              <a:rPr lang="en-US" sz="2000" dirty="0" smtClean="0"/>
              <a:t>, </a:t>
            </a:r>
            <a:r>
              <a:rPr lang="is-IS" sz="2000" dirty="0" smtClean="0"/>
              <a:t>… x</a:t>
            </a:r>
            <a:r>
              <a:rPr lang="is-IS" sz="2000" baseline="-25000" dirty="0" smtClean="0"/>
              <a:t>D</a:t>
            </a:r>
            <a:r>
              <a:rPr lang="is-IS" sz="2000" dirty="0" smtClean="0"/>
              <a:t> ], </a:t>
            </a:r>
            <a:r>
              <a:rPr lang="en-US" sz="2000" dirty="0" err="1" smtClean="0"/>
              <a:t>g</a:t>
            </a:r>
            <a:r>
              <a:rPr lang="en-US" sz="2000" baseline="-25000" dirty="0" err="1" smtClean="0"/>
              <a:t>X</a:t>
            </a:r>
            <a:r>
              <a:rPr lang="en-US" sz="2000" dirty="0" smtClean="0"/>
              <a:t> = geometric mean of X (or subset)</a:t>
            </a:r>
            <a:endParaRPr lang="is-IS" sz="2000" dirty="0" smtClean="0"/>
          </a:p>
          <a:p>
            <a:pPr algn="ctr" fontAlgn="auto">
              <a:spcBef>
                <a:spcPts val="0"/>
              </a:spcBef>
              <a:spcAft>
                <a:spcPts val="0"/>
              </a:spcAft>
              <a:defRPr/>
            </a:pPr>
            <a:r>
              <a:rPr lang="en-US" sz="2000" b="1" dirty="0" smtClean="0"/>
              <a:t>*</a:t>
            </a:r>
            <a:r>
              <a:rPr lang="en-US" sz="2000" b="1" dirty="0" err="1" smtClean="0"/>
              <a:t>lr</a:t>
            </a:r>
            <a:r>
              <a:rPr lang="en-US" sz="2000" b="1" dirty="0" smtClean="0"/>
              <a:t>(x) = [ log(x</a:t>
            </a:r>
            <a:r>
              <a:rPr lang="en-US" sz="2000" b="1" baseline="-25000" dirty="0" smtClean="0"/>
              <a:t>1</a:t>
            </a:r>
            <a:r>
              <a:rPr lang="en-US" sz="2000" b="1" dirty="0" smtClean="0"/>
              <a:t>/</a:t>
            </a:r>
            <a:r>
              <a:rPr lang="en-US" sz="2000" b="1" dirty="0" err="1" smtClean="0"/>
              <a:t>g</a:t>
            </a:r>
            <a:r>
              <a:rPr lang="en-US" sz="2000" b="1" baseline="-25000" dirty="0" err="1" smtClean="0"/>
              <a:t>X</a:t>
            </a:r>
            <a:r>
              <a:rPr lang="en-US" sz="2000" b="1" dirty="0" smtClean="0"/>
              <a:t>), log(x</a:t>
            </a:r>
            <a:r>
              <a:rPr lang="en-US" sz="2000" b="1" baseline="-25000" dirty="0" smtClean="0"/>
              <a:t>2</a:t>
            </a:r>
            <a:r>
              <a:rPr lang="en-US" sz="2000" b="1" dirty="0" smtClean="0"/>
              <a:t>/</a:t>
            </a:r>
            <a:r>
              <a:rPr lang="en-US" sz="2000" b="1" dirty="0" err="1" smtClean="0"/>
              <a:t>g</a:t>
            </a:r>
            <a:r>
              <a:rPr lang="en-US" sz="2000" b="1" baseline="-25000" dirty="0" err="1" smtClean="0"/>
              <a:t>X</a:t>
            </a:r>
            <a:r>
              <a:rPr lang="en-US" sz="2000" b="1" dirty="0" smtClean="0"/>
              <a:t>), </a:t>
            </a:r>
            <a:r>
              <a:rPr lang="is-IS" sz="2000" b="1" dirty="0" smtClean="0"/>
              <a:t>… log(x</a:t>
            </a:r>
            <a:r>
              <a:rPr lang="is-IS" sz="2000" b="1" baseline="-25000" dirty="0" smtClean="0"/>
              <a:t>D</a:t>
            </a:r>
            <a:r>
              <a:rPr lang="is-IS" sz="2000" b="1" dirty="0" smtClean="0"/>
              <a:t>/g</a:t>
            </a:r>
            <a:r>
              <a:rPr lang="is-IS" sz="2000" b="1" baseline="-25000" dirty="0" smtClean="0"/>
              <a:t>X</a:t>
            </a:r>
            <a:r>
              <a:rPr lang="is-IS" sz="2000" b="1" dirty="0" smtClean="0"/>
              <a:t>) ]</a:t>
            </a:r>
          </a:p>
          <a:p>
            <a:pPr algn="ctr" fontAlgn="auto">
              <a:spcBef>
                <a:spcPts val="0"/>
              </a:spcBef>
              <a:spcAft>
                <a:spcPts val="0"/>
              </a:spcAft>
              <a:defRPr/>
            </a:pPr>
            <a:endParaRPr lang="is-IS" sz="2000" b="1" dirty="0" smtClean="0"/>
          </a:p>
          <a:p>
            <a:pPr>
              <a:buFont typeface="Arial"/>
              <a:buChar char="•"/>
              <a:defRPr/>
            </a:pPr>
            <a:r>
              <a:rPr lang="is-IS" sz="2000" dirty="0"/>
              <a:t>*</a:t>
            </a:r>
            <a:r>
              <a:rPr lang="is-IS" sz="2000" dirty="0" smtClean="0"/>
              <a:t>lr transformed data are </a:t>
            </a:r>
            <a:r>
              <a:rPr lang="is-IS" sz="2000" dirty="0"/>
              <a:t>scale </a:t>
            </a:r>
            <a:r>
              <a:rPr lang="is-IS" sz="2000" dirty="0" smtClean="0"/>
              <a:t>invariant</a:t>
            </a:r>
          </a:p>
          <a:p>
            <a:pPr>
              <a:buFont typeface="Arial"/>
              <a:buChar char="•"/>
              <a:defRPr/>
            </a:pPr>
            <a:r>
              <a:rPr lang="is-IS" sz="2000" dirty="0" smtClean="0"/>
              <a:t>Formally, all pairs of ratios measured</a:t>
            </a:r>
            <a:endParaRPr lang="is-IS" sz="2000" dirty="0"/>
          </a:p>
          <a:p>
            <a:pPr>
              <a:buFont typeface="Arial"/>
              <a:buChar char="•"/>
              <a:defRPr/>
            </a:pPr>
            <a:r>
              <a:rPr lang="en-CA" sz="2000" dirty="0"/>
              <a:t>Ratios </a:t>
            </a:r>
            <a:r>
              <a:rPr lang="is-IS" sz="2000" dirty="0"/>
              <a:t>are linearly </a:t>
            </a:r>
            <a:r>
              <a:rPr lang="is-IS" sz="2000" dirty="0" smtClean="0"/>
              <a:t>related</a:t>
            </a:r>
          </a:p>
        </p:txBody>
      </p:sp>
      <p:sp>
        <p:nvSpPr>
          <p:cNvPr id="2" name="Footer Placeholder 1"/>
          <p:cNvSpPr>
            <a:spLocks noGrp="1"/>
          </p:cNvSpPr>
          <p:nvPr>
            <p:ph type="ftr" sz="quarter" idx="11"/>
          </p:nvPr>
        </p:nvSpPr>
        <p:spPr/>
        <p:txBody>
          <a:bodyPr/>
          <a:lstStyle/>
          <a:p>
            <a:r>
              <a:rPr lang="en-US" smtClean="0"/>
              <a:t>NGS18</a:t>
            </a:r>
            <a:endParaRPr lang="en-US"/>
          </a:p>
        </p:txBody>
      </p:sp>
      <p:sp>
        <p:nvSpPr>
          <p:cNvPr id="19" name="TextBox 18"/>
          <p:cNvSpPr txBox="1"/>
          <p:nvPr/>
        </p:nvSpPr>
        <p:spPr>
          <a:xfrm>
            <a:off x="6807602" y="272784"/>
            <a:ext cx="1954381" cy="954107"/>
          </a:xfrm>
          <a:prstGeom prst="rect">
            <a:avLst/>
          </a:prstGeom>
          <a:noFill/>
        </p:spPr>
        <p:txBody>
          <a:bodyPr wrap="none" rtlCol="0">
            <a:spAutoFit/>
          </a:bodyPr>
          <a:lstStyle/>
          <a:p>
            <a:pPr marL="285750" indent="-285750">
              <a:buFont typeface="Arial"/>
              <a:buChar char="•"/>
            </a:pPr>
            <a:r>
              <a:rPr lang="en-US" sz="1400" dirty="0" smtClean="0">
                <a:solidFill>
                  <a:srgbClr val="7F7F7F"/>
                </a:solidFill>
              </a:rPr>
              <a:t>Probabilities</a:t>
            </a:r>
            <a:endParaRPr lang="en-US" sz="1400" dirty="0">
              <a:solidFill>
                <a:srgbClr val="7F7F7F"/>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rgbClr val="7F7F7F"/>
                </a:solidFill>
              </a:rPr>
              <a:t>Relative dispersion</a:t>
            </a:r>
          </a:p>
          <a:p>
            <a:pPr marL="285750" indent="-285750">
              <a:buFont typeface="Arial"/>
              <a:buChar char="•"/>
            </a:pPr>
            <a:r>
              <a:rPr lang="en-US" sz="1400" dirty="0" smtClean="0">
                <a:solidFill>
                  <a:srgbClr val="7F7F7F"/>
                </a:solidFill>
              </a:rPr>
              <a:t>Multivariate Poisson</a:t>
            </a:r>
          </a:p>
        </p:txBody>
      </p:sp>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fontScale="85000" lnSpcReduction="20000"/>
          </a:bodyPr>
          <a:lstStyle/>
          <a:p>
            <a:r>
              <a:rPr lang="en-US" dirty="0" smtClean="0"/>
              <a:t>0 count can be real – or a non-detect</a:t>
            </a:r>
          </a:p>
          <a:p>
            <a:r>
              <a:rPr lang="en-US" dirty="0" smtClean="0"/>
              <a:t>Sequencing instruments deliver scaled probabilities</a:t>
            </a:r>
          </a:p>
          <a:p>
            <a:pPr marL="457200" lvl="1" indent="0">
              <a:buNone/>
            </a:pPr>
            <a:r>
              <a:rPr lang="en-US" sz="2600" i="1" dirty="0"/>
              <a:t>X</a:t>
            </a:r>
            <a:r>
              <a:rPr lang="en-US" sz="2600" dirty="0" smtClean="0"/>
              <a:t>=[</a:t>
            </a:r>
            <a:r>
              <a:rPr lang="en-US" sz="2600" i="1" dirty="0" smtClean="0"/>
              <a:t>x</a:t>
            </a:r>
            <a:r>
              <a:rPr lang="en-US" sz="2600" i="1" baseline="-25000" dirty="0" smtClean="0"/>
              <a:t>1</a:t>
            </a:r>
            <a:r>
              <a:rPr lang="en-US" sz="2600" i="1" dirty="0" smtClean="0"/>
              <a:t>,x</a:t>
            </a:r>
            <a:r>
              <a:rPr lang="en-US" sz="2600" i="1" baseline="-25000" dirty="0" smtClean="0"/>
              <a:t>2</a:t>
            </a:r>
            <a:r>
              <a:rPr lang="en-US" sz="2600" i="1" dirty="0" smtClean="0"/>
              <a:t>,x</a:t>
            </a:r>
            <a:r>
              <a:rPr lang="en-US" sz="2600" i="1" baseline="-25000" dirty="0" smtClean="0"/>
              <a:t>i</a:t>
            </a:r>
            <a:r>
              <a:rPr lang="en-US" sz="2600" i="1" dirty="0" smtClean="0"/>
              <a:t> </a:t>
            </a:r>
            <a:r>
              <a:rPr lang="is-IS" sz="2600" i="1" dirty="0"/>
              <a:t>… </a:t>
            </a:r>
            <a:r>
              <a:rPr lang="is-IS" sz="2600" i="1" dirty="0" smtClean="0"/>
              <a:t>x</a:t>
            </a:r>
            <a:r>
              <a:rPr lang="is-IS" sz="2600" i="1" baseline="-25000" dirty="0" smtClean="0"/>
              <a:t>D</a:t>
            </a:r>
            <a:r>
              <a:rPr lang="is-IS" sz="2600" dirty="0" smtClean="0"/>
              <a:t>] = </a:t>
            </a:r>
            <a:r>
              <a:rPr lang="en-US" sz="2600" dirty="0" smtClean="0"/>
              <a:t>[</a:t>
            </a:r>
            <a:r>
              <a:rPr lang="en-US" sz="2600" i="1" dirty="0" smtClean="0"/>
              <a:t>p</a:t>
            </a:r>
            <a:r>
              <a:rPr lang="en-US" sz="2600" i="1" baseline="-25000" dirty="0" smtClean="0"/>
              <a:t>1</a:t>
            </a:r>
            <a:r>
              <a:rPr lang="en-US" sz="2600" i="1" dirty="0" smtClean="0"/>
              <a:t>,p</a:t>
            </a:r>
            <a:r>
              <a:rPr lang="en-US" sz="2600" i="1" baseline="-25000" dirty="0" smtClean="0"/>
              <a:t>2</a:t>
            </a:r>
            <a:r>
              <a:rPr lang="en-US" sz="2600" i="1" dirty="0" smtClean="0"/>
              <a:t>,p</a:t>
            </a:r>
            <a:r>
              <a:rPr lang="en-US" sz="2600" i="1" baseline="-25000" dirty="0" smtClean="0"/>
              <a:t>i</a:t>
            </a:r>
            <a:r>
              <a:rPr lang="en-US" sz="2600" i="1" dirty="0" smtClean="0"/>
              <a:t> </a:t>
            </a:r>
            <a:r>
              <a:rPr lang="is-IS" sz="2600" i="1" dirty="0"/>
              <a:t>… </a:t>
            </a:r>
            <a:r>
              <a:rPr lang="is-IS" sz="2600" i="1" dirty="0" smtClean="0"/>
              <a:t>p</a:t>
            </a:r>
            <a:r>
              <a:rPr lang="is-IS" sz="2600" i="1" baseline="-25000" dirty="0" smtClean="0"/>
              <a:t>D</a:t>
            </a:r>
            <a:r>
              <a:rPr lang="is-IS" sz="2600" dirty="0" smtClean="0"/>
              <a:t>]</a:t>
            </a:r>
            <a:r>
              <a:rPr lang="en-US" sz="2600" i="1" dirty="0" smtClean="0"/>
              <a:t>α</a:t>
            </a:r>
            <a:r>
              <a:rPr lang="en-US" sz="2600" dirty="0" smtClean="0"/>
              <a:t> ; </a:t>
            </a:r>
            <a:r>
              <a:rPr lang="en-US" sz="2600" i="1" dirty="0"/>
              <a:t>α</a:t>
            </a:r>
            <a:r>
              <a:rPr lang="en-US" sz="2600" dirty="0"/>
              <a:t>=</a:t>
            </a:r>
            <a:r>
              <a:rPr lang="en-US" sz="2600" b="1" dirty="0" smtClean="0"/>
              <a:t>Σ</a:t>
            </a:r>
            <a:r>
              <a:rPr lang="en-US" sz="2600" i="1" dirty="0" smtClean="0"/>
              <a:t>X; </a:t>
            </a:r>
            <a:r>
              <a:rPr lang="en-US" sz="2600" b="1" dirty="0" smtClean="0"/>
              <a:t>Σ</a:t>
            </a:r>
            <a:r>
              <a:rPr lang="en-US" sz="2600" i="1" dirty="0" smtClean="0"/>
              <a:t>P</a:t>
            </a:r>
            <a:r>
              <a:rPr lang="en-US" sz="2600" dirty="0" smtClean="0"/>
              <a:t>=1</a:t>
            </a:r>
            <a:endParaRPr lang="is-IS" sz="2600" dirty="0"/>
          </a:p>
          <a:p>
            <a:pPr marL="457200" lvl="1" indent="0">
              <a:buNone/>
            </a:pPr>
            <a:r>
              <a:rPr lang="en-US" sz="2600" i="1" dirty="0" smtClean="0"/>
              <a:t>x</a:t>
            </a:r>
            <a:r>
              <a:rPr lang="en-US" sz="2600" i="1" baseline="-25000" dirty="0" smtClean="0"/>
              <a:t>i</a:t>
            </a:r>
            <a:r>
              <a:rPr lang="en-US" sz="2600" dirty="0" smtClean="0"/>
              <a:t> = ( </a:t>
            </a:r>
            <a:r>
              <a:rPr lang="en-US" sz="2600" i="1" dirty="0" smtClean="0"/>
              <a:t>P</a:t>
            </a:r>
            <a:r>
              <a:rPr lang="en-US" sz="2600" i="1" baseline="-25000" dirty="0" smtClean="0"/>
              <a:t>i</a:t>
            </a:r>
            <a:r>
              <a:rPr lang="en-US" sz="2600" dirty="0" smtClean="0"/>
              <a:t> |</a:t>
            </a:r>
            <a:r>
              <a:rPr lang="en-US" sz="2600" i="1" dirty="0" smtClean="0"/>
              <a:t> 𝑓</a:t>
            </a:r>
            <a:r>
              <a:rPr lang="en-US" sz="2600" i="1" baseline="-25000" dirty="0" err="1" smtClean="0"/>
              <a:t>i</a:t>
            </a:r>
            <a:r>
              <a:rPr lang="en-US" sz="2600" i="1" baseline="-25000" dirty="0" smtClean="0"/>
              <a:t> </a:t>
            </a:r>
            <a:r>
              <a:rPr lang="en-US" sz="2600" dirty="0" smtClean="0"/>
              <a:t>)</a:t>
            </a:r>
            <a:r>
              <a:rPr lang="en-US" sz="2600" i="1" dirty="0" smtClean="0"/>
              <a:t>α</a:t>
            </a:r>
          </a:p>
          <a:p>
            <a:pPr marL="457200" lvl="1" indent="0">
              <a:buNone/>
            </a:pPr>
            <a:endParaRPr lang="en-US" sz="2600" i="1" dirty="0" smtClean="0"/>
          </a:p>
          <a:p>
            <a:r>
              <a:rPr lang="en-US" dirty="0" smtClean="0"/>
              <a:t>Our approach (ALDEx2)</a:t>
            </a:r>
          </a:p>
          <a:p>
            <a:pPr lvl="1"/>
            <a:r>
              <a:rPr lang="en-US" i="1" dirty="0"/>
              <a:t>p</a:t>
            </a:r>
            <a:r>
              <a:rPr lang="en-US" i="1" baseline="-25000" dirty="0" smtClean="0"/>
              <a:t>i </a:t>
            </a:r>
            <a:r>
              <a:rPr lang="en-US" dirty="0" smtClean="0"/>
              <a:t>= 0 </a:t>
            </a:r>
            <a:r>
              <a:rPr lang="en-US" dirty="0"/>
              <a:t>is very strong assumption; [</a:t>
            </a:r>
            <a:r>
              <a:rPr lang="en-US" i="1" dirty="0"/>
              <a:t>P</a:t>
            </a:r>
            <a:r>
              <a:rPr lang="en-US" i="1" baseline="-25000" dirty="0"/>
              <a:t>i </a:t>
            </a:r>
            <a:r>
              <a:rPr lang="en-US" dirty="0"/>
              <a:t>&gt;</a:t>
            </a:r>
            <a:r>
              <a:rPr lang="en-US" i="1" dirty="0"/>
              <a:t> </a:t>
            </a:r>
            <a:r>
              <a:rPr lang="en-US" dirty="0"/>
              <a:t>0,</a:t>
            </a:r>
            <a:r>
              <a:rPr lang="en-US" i="1" dirty="0"/>
              <a:t> P</a:t>
            </a:r>
            <a:r>
              <a:rPr lang="en-US" i="1" baseline="-25000" dirty="0"/>
              <a:t>i </a:t>
            </a:r>
            <a:r>
              <a:rPr lang="en-US" dirty="0"/>
              <a:t>→0</a:t>
            </a:r>
            <a:r>
              <a:rPr lang="en-US" dirty="0" smtClean="0"/>
              <a:t>]</a:t>
            </a:r>
          </a:p>
          <a:p>
            <a:pPr lvl="1"/>
            <a:r>
              <a:rPr lang="en-US" dirty="0" smtClean="0"/>
              <a:t>Generate a Bayesian posterior distribution of probabilities for each count in each sample; </a:t>
            </a:r>
            <a:r>
              <a:rPr lang="en-US" dirty="0"/>
              <a:t>*</a:t>
            </a:r>
            <a:r>
              <a:rPr lang="en-US" dirty="0" err="1" smtClean="0"/>
              <a:t>lr</a:t>
            </a:r>
            <a:r>
              <a:rPr lang="en-US" dirty="0" smtClean="0"/>
              <a:t> transform the distribution; perform analyses on each element in the distribution; report expected values</a:t>
            </a:r>
          </a:p>
          <a:p>
            <a:pPr lvl="1"/>
            <a:r>
              <a:rPr lang="en-US" dirty="0" smtClean="0"/>
              <a:t>Dramatically reduces false positives with little or no loss of sensitivity for essentially any </a:t>
            </a:r>
            <a:r>
              <a:rPr lang="en-US" dirty="0" err="1" smtClean="0"/>
              <a:t>seq’omics</a:t>
            </a:r>
            <a:r>
              <a:rPr lang="en-US" dirty="0" smtClean="0"/>
              <a:t> dataset</a:t>
            </a:r>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NGS18</a:t>
            </a:r>
            <a:endParaRPr lang="en-US"/>
          </a:p>
        </p:txBody>
      </p:sp>
      <p:sp>
        <p:nvSpPr>
          <p:cNvPr id="5" name="TextBox 4"/>
          <p:cNvSpPr txBox="1"/>
          <p:nvPr/>
        </p:nvSpPr>
        <p:spPr>
          <a:xfrm>
            <a:off x="6191833" y="5968925"/>
            <a:ext cx="2159566" cy="738664"/>
          </a:xfrm>
          <a:prstGeom prst="rect">
            <a:avLst/>
          </a:prstGeom>
          <a:noFill/>
        </p:spPr>
        <p:txBody>
          <a:bodyPr wrap="none" rtlCol="0">
            <a:spAutoFit/>
          </a:bodyPr>
          <a:lstStyle/>
          <a:p>
            <a:r>
              <a:rPr lang="en-US" sz="1400" dirty="0" err="1" smtClean="0"/>
              <a:t>Fernandes</a:t>
            </a:r>
            <a:r>
              <a:rPr lang="en-US" sz="1400" dirty="0" smtClean="0"/>
              <a:t>, </a:t>
            </a:r>
            <a:r>
              <a:rPr lang="en-US" sz="1400" dirty="0" err="1" smtClean="0"/>
              <a:t>PLoS</a:t>
            </a:r>
            <a:r>
              <a:rPr lang="en-US" sz="1400" dirty="0" smtClean="0"/>
              <a:t> ONE 2013</a:t>
            </a:r>
          </a:p>
          <a:p>
            <a:r>
              <a:rPr lang="en-US" sz="1400" dirty="0" smtClean="0"/>
              <a:t>Gloor, </a:t>
            </a:r>
            <a:r>
              <a:rPr lang="en-US" sz="1400" dirty="0" err="1" smtClean="0"/>
              <a:t>Aus</a:t>
            </a:r>
            <a:r>
              <a:rPr lang="en-US" sz="1400" dirty="0" smtClean="0"/>
              <a:t> J. Stat. 2016</a:t>
            </a:r>
          </a:p>
          <a:p>
            <a:r>
              <a:rPr lang="en-US" sz="1400" dirty="0" err="1" smtClean="0"/>
              <a:t>Thorsen</a:t>
            </a:r>
            <a:r>
              <a:rPr lang="en-US" sz="1400" dirty="0" smtClean="0"/>
              <a:t>, </a:t>
            </a:r>
            <a:r>
              <a:rPr lang="en-US" sz="1400" dirty="0" err="1" smtClean="0"/>
              <a:t>Microbiome</a:t>
            </a:r>
            <a:r>
              <a:rPr lang="en-US" sz="1400" dirty="0" smtClean="0"/>
              <a:t> 2016</a:t>
            </a:r>
            <a:endParaRPr lang="en-US" sz="1400" dirty="0"/>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6807602" y="272784"/>
            <a:ext cx="1954381" cy="954107"/>
          </a:xfrm>
          <a:prstGeom prst="rect">
            <a:avLst/>
          </a:prstGeom>
          <a:noFill/>
        </p:spPr>
        <p:txBody>
          <a:bodyPr wrap="none" rtlCol="0">
            <a:spAutoFit/>
          </a:bodyPr>
          <a:lstStyle/>
          <a:p>
            <a:pPr marL="285750" indent="-285750">
              <a:buFont typeface="Arial"/>
              <a:buChar char="•"/>
            </a:pPr>
            <a:r>
              <a:rPr lang="en-US" sz="1400" dirty="0" smtClean="0">
                <a:solidFill>
                  <a:srgbClr val="7F7F7F"/>
                </a:solidFill>
              </a:rPr>
              <a:t>Probabilities</a:t>
            </a:r>
            <a:endParaRPr lang="en-US" sz="1400" dirty="0">
              <a:solidFill>
                <a:srgbClr val="7F7F7F"/>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rgbClr val="7F7F7F"/>
                </a:solidFill>
              </a:rPr>
              <a:t>Relative dispersion</a:t>
            </a:r>
          </a:p>
          <a:p>
            <a:pPr marL="285750" indent="-285750">
              <a:buFont typeface="Arial"/>
              <a:buChar char="•"/>
            </a:pPr>
            <a:r>
              <a:rPr lang="en-US" sz="1400" dirty="0" smtClean="0">
                <a:solidFill>
                  <a:srgbClr val="7F7F7F"/>
                </a:solidFill>
              </a:rPr>
              <a:t>Multivariate Poisson</a:t>
            </a:r>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BV dataset</a:t>
            </a:r>
            <a:endParaRPr lang="en-US" dirty="0"/>
          </a:p>
        </p:txBody>
      </p:sp>
      <p:sp>
        <p:nvSpPr>
          <p:cNvPr id="4" name="Footer Placeholder 3"/>
          <p:cNvSpPr>
            <a:spLocks noGrp="1"/>
          </p:cNvSpPr>
          <p:nvPr>
            <p:ph type="ftr" sz="quarter" idx="11"/>
          </p:nvPr>
        </p:nvSpPr>
        <p:spPr/>
        <p:txBody>
          <a:bodyPr/>
          <a:lstStyle/>
          <a:p>
            <a:r>
              <a:rPr lang="en-US" smtClean="0"/>
              <a:t>NGS18</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7" name="Picture 6" descr="ngs_BA_hi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82" y="1418316"/>
            <a:ext cx="7315200" cy="4572000"/>
          </a:xfrm>
          <a:prstGeom prst="rect">
            <a:avLst/>
          </a:prstGeom>
        </p:spPr>
      </p:pic>
      <p:sp>
        <p:nvSpPr>
          <p:cNvPr id="6" name="TextBox 5"/>
          <p:cNvSpPr txBox="1"/>
          <p:nvPr/>
        </p:nvSpPr>
        <p:spPr>
          <a:xfrm>
            <a:off x="6807602" y="272784"/>
            <a:ext cx="1954381" cy="954107"/>
          </a:xfrm>
          <a:prstGeom prst="rect">
            <a:avLst/>
          </a:prstGeom>
          <a:noFill/>
        </p:spPr>
        <p:txBody>
          <a:bodyPr wrap="none" rtlCol="0">
            <a:spAutoFit/>
          </a:bodyPr>
          <a:lstStyle/>
          <a:p>
            <a:pPr marL="285750" indent="-285750">
              <a:buFont typeface="Arial"/>
              <a:buChar char="•"/>
            </a:pPr>
            <a:r>
              <a:rPr lang="en-US" sz="1400" dirty="0" smtClean="0">
                <a:solidFill>
                  <a:srgbClr val="7F7F7F"/>
                </a:solidFill>
              </a:rPr>
              <a:t>Probabilities</a:t>
            </a:r>
            <a:endParaRPr lang="en-US" sz="1400" dirty="0">
              <a:solidFill>
                <a:srgbClr val="7F7F7F"/>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rgbClr val="7F7F7F"/>
                </a:solidFill>
              </a:rPr>
              <a:t>Relative dispersion</a:t>
            </a:r>
          </a:p>
          <a:p>
            <a:pPr marL="285750" indent="-285750">
              <a:buFont typeface="Arial"/>
              <a:buChar char="•"/>
            </a:pPr>
            <a:r>
              <a:rPr lang="en-US" sz="1400" dirty="0" smtClean="0">
                <a:solidFill>
                  <a:srgbClr val="7F7F7F"/>
                </a:solidFill>
              </a:rPr>
              <a:t>Multivariate Poisson</a:t>
            </a:r>
          </a:p>
        </p:txBody>
      </p:sp>
    </p:spTree>
    <p:extLst>
      <p:ext uri="{BB962C8B-B14F-4D97-AF65-F5344CB8AC3E}">
        <p14:creationId xmlns:p14="http://schemas.microsoft.com/office/powerpoint/2010/main" val="40768508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BV dataset</a:t>
            </a:r>
            <a:endParaRPr lang="en-US" dirty="0"/>
          </a:p>
        </p:txBody>
      </p:sp>
      <p:sp>
        <p:nvSpPr>
          <p:cNvPr id="4" name="Footer Placeholder 3"/>
          <p:cNvSpPr>
            <a:spLocks noGrp="1"/>
          </p:cNvSpPr>
          <p:nvPr>
            <p:ph type="ftr" sz="quarter" idx="11"/>
          </p:nvPr>
        </p:nvSpPr>
        <p:spPr/>
        <p:txBody>
          <a:bodyPr/>
          <a:lstStyle/>
          <a:p>
            <a:r>
              <a:rPr lang="en-US" smtClean="0"/>
              <a:t>NGS18</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3" name="Picture 2" descr="ngs_BA_uncenter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066" y="1311200"/>
            <a:ext cx="4849797" cy="4849797"/>
          </a:xfrm>
          <a:prstGeom prst="rect">
            <a:avLst/>
          </a:prstGeom>
        </p:spPr>
      </p:pic>
      <p:sp>
        <p:nvSpPr>
          <p:cNvPr id="5" name="TextBox 4"/>
          <p:cNvSpPr txBox="1"/>
          <p:nvPr/>
        </p:nvSpPr>
        <p:spPr>
          <a:xfrm>
            <a:off x="5462863" y="2383897"/>
            <a:ext cx="2988700" cy="2585323"/>
          </a:xfrm>
          <a:prstGeom prst="rect">
            <a:avLst/>
          </a:prstGeom>
          <a:noFill/>
        </p:spPr>
        <p:txBody>
          <a:bodyPr wrap="square" rtlCol="0">
            <a:spAutoFit/>
          </a:bodyPr>
          <a:lstStyle/>
          <a:p>
            <a:pPr marL="285750" indent="-285750">
              <a:buFont typeface="Arial"/>
              <a:buChar char="•"/>
            </a:pPr>
            <a:r>
              <a:rPr lang="en-US" dirty="0" err="1" smtClean="0"/>
              <a:t>qPCR</a:t>
            </a:r>
            <a:r>
              <a:rPr lang="en-US" dirty="0" smtClean="0"/>
              <a:t> validation by </a:t>
            </a:r>
            <a:r>
              <a:rPr lang="en-US" dirty="0" err="1" smtClean="0"/>
              <a:t>qPCR</a:t>
            </a:r>
            <a:r>
              <a:rPr lang="en-US" dirty="0" smtClean="0"/>
              <a:t> is ratio to ‘housekeeping’ subset</a:t>
            </a:r>
          </a:p>
          <a:p>
            <a:pPr marL="285750" indent="-285750">
              <a:buFont typeface="Arial"/>
              <a:buChar char="•"/>
            </a:pPr>
            <a:r>
              <a:rPr lang="en-US" dirty="0" smtClean="0"/>
              <a:t>Assumes something is invariant</a:t>
            </a:r>
          </a:p>
          <a:p>
            <a:pPr marL="285750" indent="-285750">
              <a:buFont typeface="Arial"/>
              <a:buChar char="•"/>
            </a:pPr>
            <a:r>
              <a:rPr lang="en-US" dirty="0" smtClean="0"/>
              <a:t>Housekeeping subsets off the midpoint</a:t>
            </a:r>
          </a:p>
          <a:p>
            <a:pPr marL="285750" indent="-285750">
              <a:buFont typeface="Arial"/>
              <a:buChar char="•"/>
            </a:pPr>
            <a:r>
              <a:rPr lang="en-US" dirty="0" smtClean="0"/>
              <a:t>Low count margin also off midpoint</a:t>
            </a:r>
          </a:p>
        </p:txBody>
      </p:sp>
      <p:sp>
        <p:nvSpPr>
          <p:cNvPr id="7" name="TextBox 6"/>
          <p:cNvSpPr txBox="1"/>
          <p:nvPr/>
        </p:nvSpPr>
        <p:spPr>
          <a:xfrm>
            <a:off x="6807602" y="272784"/>
            <a:ext cx="1954381" cy="954107"/>
          </a:xfrm>
          <a:prstGeom prst="rect">
            <a:avLst/>
          </a:prstGeom>
          <a:noFill/>
        </p:spPr>
        <p:txBody>
          <a:bodyPr wrap="none" rtlCol="0">
            <a:spAutoFit/>
          </a:bodyPr>
          <a:lstStyle/>
          <a:p>
            <a:pPr marL="285750" indent="-285750">
              <a:buFont typeface="Arial"/>
              <a:buChar char="•"/>
            </a:pPr>
            <a:r>
              <a:rPr lang="en-US" sz="1400" dirty="0" smtClean="0">
                <a:solidFill>
                  <a:srgbClr val="7F7F7F"/>
                </a:solidFill>
              </a:rPr>
              <a:t>Probabilities</a:t>
            </a:r>
            <a:endParaRPr lang="en-US" sz="1400" dirty="0">
              <a:solidFill>
                <a:srgbClr val="7F7F7F"/>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rgbClr val="7F7F7F"/>
                </a:solidFill>
              </a:rPr>
              <a:t>Relative dispersion</a:t>
            </a:r>
          </a:p>
          <a:p>
            <a:pPr marL="285750" indent="-285750">
              <a:buFont typeface="Arial"/>
              <a:buChar char="•"/>
            </a:pPr>
            <a:r>
              <a:rPr lang="en-US" sz="1400" dirty="0" smtClean="0">
                <a:solidFill>
                  <a:srgbClr val="7F7F7F"/>
                </a:solidFill>
              </a:rPr>
              <a:t>Multivariate Poisson</a:t>
            </a:r>
          </a:p>
        </p:txBody>
      </p:sp>
    </p:spTree>
    <p:extLst>
      <p:ext uri="{BB962C8B-B14F-4D97-AF65-F5344CB8AC3E}">
        <p14:creationId xmlns:p14="http://schemas.microsoft.com/office/powerpoint/2010/main" val="2227819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Three ways to </a:t>
            </a:r>
            <a:r>
              <a:rPr lang="en-US" dirty="0" err="1" smtClean="0"/>
              <a:t>centre</a:t>
            </a:r>
            <a:endParaRPr lang="en-US" dirty="0"/>
          </a:p>
        </p:txBody>
      </p:sp>
      <p:sp>
        <p:nvSpPr>
          <p:cNvPr id="3" name="Content Placeholder 2"/>
          <p:cNvSpPr>
            <a:spLocks noGrp="1"/>
          </p:cNvSpPr>
          <p:nvPr>
            <p:ph idx="1"/>
          </p:nvPr>
        </p:nvSpPr>
        <p:spPr/>
        <p:txBody>
          <a:bodyPr>
            <a:normAutofit/>
          </a:bodyPr>
          <a:lstStyle/>
          <a:p>
            <a:pPr marL="0" indent="0" fontAlgn="auto">
              <a:spcBef>
                <a:spcPts val="0"/>
              </a:spcBef>
              <a:spcAft>
                <a:spcPts val="0"/>
              </a:spcAft>
              <a:buNone/>
              <a:defRPr/>
            </a:pPr>
            <a:r>
              <a:rPr lang="en-US" sz="2000" dirty="0">
                <a:solidFill>
                  <a:schemeClr val="bg1">
                    <a:lumMod val="50000"/>
                  </a:schemeClr>
                </a:solidFill>
              </a:rPr>
              <a:t>X = [ x</a:t>
            </a:r>
            <a:r>
              <a:rPr lang="en-US" sz="2000" baseline="-25000" dirty="0">
                <a:solidFill>
                  <a:schemeClr val="bg1">
                    <a:lumMod val="50000"/>
                  </a:schemeClr>
                </a:solidFill>
              </a:rPr>
              <a:t>1</a:t>
            </a:r>
            <a:r>
              <a:rPr lang="en-US" sz="2000" dirty="0">
                <a:solidFill>
                  <a:schemeClr val="bg1">
                    <a:lumMod val="50000"/>
                  </a:schemeClr>
                </a:solidFill>
              </a:rPr>
              <a:t>, x</a:t>
            </a:r>
            <a:r>
              <a:rPr lang="en-US" sz="2000" baseline="-25000" dirty="0">
                <a:solidFill>
                  <a:schemeClr val="bg1">
                    <a:lumMod val="50000"/>
                  </a:schemeClr>
                </a:solidFill>
              </a:rPr>
              <a:t>2</a:t>
            </a:r>
            <a:r>
              <a:rPr lang="en-US" sz="2000" dirty="0">
                <a:solidFill>
                  <a:schemeClr val="bg1">
                    <a:lumMod val="50000"/>
                  </a:schemeClr>
                </a:solidFill>
              </a:rPr>
              <a:t>, </a:t>
            </a:r>
            <a:r>
              <a:rPr lang="is-IS" sz="2000" dirty="0">
                <a:solidFill>
                  <a:schemeClr val="bg1">
                    <a:lumMod val="50000"/>
                  </a:schemeClr>
                </a:solidFill>
              </a:rPr>
              <a:t>… x</a:t>
            </a:r>
            <a:r>
              <a:rPr lang="is-IS" sz="2000" baseline="-25000" dirty="0">
                <a:solidFill>
                  <a:schemeClr val="bg1">
                    <a:lumMod val="50000"/>
                  </a:schemeClr>
                </a:solidFill>
              </a:rPr>
              <a:t>D</a:t>
            </a:r>
            <a:r>
              <a:rPr lang="is-IS" sz="2000" dirty="0">
                <a:solidFill>
                  <a:schemeClr val="bg1">
                    <a:lumMod val="50000"/>
                  </a:schemeClr>
                </a:solidFill>
              </a:rPr>
              <a:t> ], </a:t>
            </a:r>
            <a:r>
              <a:rPr lang="en-US" sz="2000" dirty="0" err="1">
                <a:solidFill>
                  <a:schemeClr val="bg1">
                    <a:lumMod val="50000"/>
                  </a:schemeClr>
                </a:solidFill>
              </a:rPr>
              <a:t>g</a:t>
            </a:r>
            <a:r>
              <a:rPr lang="en-US" sz="2000" baseline="-25000" dirty="0" err="1">
                <a:solidFill>
                  <a:schemeClr val="bg1">
                    <a:lumMod val="50000"/>
                  </a:schemeClr>
                </a:solidFill>
              </a:rPr>
              <a:t>X</a:t>
            </a:r>
            <a:r>
              <a:rPr lang="en-US" sz="2000" dirty="0">
                <a:solidFill>
                  <a:schemeClr val="bg1">
                    <a:lumMod val="50000"/>
                  </a:schemeClr>
                </a:solidFill>
              </a:rPr>
              <a:t> = geometric mean of X (or subset)</a:t>
            </a:r>
            <a:endParaRPr lang="is-IS" sz="2000" dirty="0">
              <a:solidFill>
                <a:schemeClr val="bg1">
                  <a:lumMod val="50000"/>
                </a:schemeClr>
              </a:solidFill>
            </a:endParaRPr>
          </a:p>
          <a:p>
            <a:pPr marL="0" indent="0" fontAlgn="auto">
              <a:spcBef>
                <a:spcPts val="0"/>
              </a:spcBef>
              <a:spcAft>
                <a:spcPts val="0"/>
              </a:spcAft>
              <a:buNone/>
              <a:defRPr/>
            </a:pPr>
            <a:r>
              <a:rPr lang="en-US" sz="2000" b="1" dirty="0">
                <a:solidFill>
                  <a:schemeClr val="bg1">
                    <a:lumMod val="50000"/>
                  </a:schemeClr>
                </a:solidFill>
              </a:rPr>
              <a:t>*</a:t>
            </a:r>
            <a:r>
              <a:rPr lang="en-US" sz="2000" b="1" dirty="0" err="1">
                <a:solidFill>
                  <a:schemeClr val="bg1">
                    <a:lumMod val="50000"/>
                  </a:schemeClr>
                </a:solidFill>
              </a:rPr>
              <a:t>lr</a:t>
            </a:r>
            <a:r>
              <a:rPr lang="en-US" sz="2000" b="1" dirty="0">
                <a:solidFill>
                  <a:schemeClr val="bg1">
                    <a:lumMod val="50000"/>
                  </a:schemeClr>
                </a:solidFill>
              </a:rPr>
              <a:t>(x) = [ log(x</a:t>
            </a:r>
            <a:r>
              <a:rPr lang="en-US" sz="2000" b="1" baseline="-25000" dirty="0">
                <a:solidFill>
                  <a:schemeClr val="bg1">
                    <a:lumMod val="50000"/>
                  </a:schemeClr>
                </a:solidFill>
              </a:rPr>
              <a:t>1</a:t>
            </a:r>
            <a:r>
              <a:rPr lang="en-US" sz="2000" b="1" dirty="0">
                <a:solidFill>
                  <a:schemeClr val="bg1">
                    <a:lumMod val="50000"/>
                  </a:schemeClr>
                </a:solidFill>
              </a:rPr>
              <a:t>/</a:t>
            </a:r>
            <a:r>
              <a:rPr lang="en-US" sz="2000" b="1" dirty="0" err="1">
                <a:solidFill>
                  <a:schemeClr val="bg1">
                    <a:lumMod val="50000"/>
                  </a:schemeClr>
                </a:solidFill>
              </a:rPr>
              <a:t>g</a:t>
            </a:r>
            <a:r>
              <a:rPr lang="en-US" sz="2000" b="1" baseline="-25000" dirty="0" err="1">
                <a:solidFill>
                  <a:schemeClr val="bg1">
                    <a:lumMod val="50000"/>
                  </a:schemeClr>
                </a:solidFill>
              </a:rPr>
              <a:t>X</a:t>
            </a:r>
            <a:r>
              <a:rPr lang="en-US" sz="2000" b="1" dirty="0">
                <a:solidFill>
                  <a:schemeClr val="bg1">
                    <a:lumMod val="50000"/>
                  </a:schemeClr>
                </a:solidFill>
              </a:rPr>
              <a:t>), log(x</a:t>
            </a:r>
            <a:r>
              <a:rPr lang="en-US" sz="2000" b="1" baseline="-25000" dirty="0">
                <a:solidFill>
                  <a:schemeClr val="bg1">
                    <a:lumMod val="50000"/>
                  </a:schemeClr>
                </a:solidFill>
              </a:rPr>
              <a:t>2</a:t>
            </a:r>
            <a:r>
              <a:rPr lang="en-US" sz="2000" b="1" dirty="0">
                <a:solidFill>
                  <a:schemeClr val="bg1">
                    <a:lumMod val="50000"/>
                  </a:schemeClr>
                </a:solidFill>
              </a:rPr>
              <a:t>/</a:t>
            </a:r>
            <a:r>
              <a:rPr lang="en-US" sz="2000" b="1" dirty="0" err="1">
                <a:solidFill>
                  <a:schemeClr val="bg1">
                    <a:lumMod val="50000"/>
                  </a:schemeClr>
                </a:solidFill>
              </a:rPr>
              <a:t>g</a:t>
            </a:r>
            <a:r>
              <a:rPr lang="en-US" sz="2000" b="1" baseline="-25000" dirty="0" err="1">
                <a:solidFill>
                  <a:schemeClr val="bg1">
                    <a:lumMod val="50000"/>
                  </a:schemeClr>
                </a:solidFill>
              </a:rPr>
              <a:t>X</a:t>
            </a:r>
            <a:r>
              <a:rPr lang="en-US" sz="2000" b="1" dirty="0">
                <a:solidFill>
                  <a:schemeClr val="bg1">
                    <a:lumMod val="50000"/>
                  </a:schemeClr>
                </a:solidFill>
              </a:rPr>
              <a:t>), </a:t>
            </a:r>
            <a:r>
              <a:rPr lang="is-IS" sz="2000" b="1" dirty="0">
                <a:solidFill>
                  <a:schemeClr val="bg1">
                    <a:lumMod val="50000"/>
                  </a:schemeClr>
                </a:solidFill>
              </a:rPr>
              <a:t>… log(x</a:t>
            </a:r>
            <a:r>
              <a:rPr lang="is-IS" sz="2000" b="1" baseline="-25000" dirty="0">
                <a:solidFill>
                  <a:schemeClr val="bg1">
                    <a:lumMod val="50000"/>
                  </a:schemeClr>
                </a:solidFill>
              </a:rPr>
              <a:t>D</a:t>
            </a:r>
            <a:r>
              <a:rPr lang="is-IS" sz="2000" b="1" dirty="0">
                <a:solidFill>
                  <a:schemeClr val="bg1">
                    <a:lumMod val="50000"/>
                  </a:schemeClr>
                </a:solidFill>
              </a:rPr>
              <a:t>/g</a:t>
            </a:r>
            <a:r>
              <a:rPr lang="is-IS" sz="2000" b="1" baseline="-25000" dirty="0">
                <a:solidFill>
                  <a:schemeClr val="bg1">
                    <a:lumMod val="50000"/>
                  </a:schemeClr>
                </a:solidFill>
              </a:rPr>
              <a:t>X</a:t>
            </a:r>
            <a:r>
              <a:rPr lang="is-IS" sz="2000" b="1" dirty="0">
                <a:solidFill>
                  <a:schemeClr val="bg1">
                    <a:lumMod val="50000"/>
                  </a:schemeClr>
                </a:solidFill>
              </a:rPr>
              <a:t>) </a:t>
            </a:r>
            <a:r>
              <a:rPr lang="is-IS" sz="2000" b="1" dirty="0" smtClean="0">
                <a:solidFill>
                  <a:schemeClr val="bg1">
                    <a:lumMod val="50000"/>
                  </a:schemeClr>
                </a:solidFill>
              </a:rPr>
              <a:t>]</a:t>
            </a:r>
          </a:p>
          <a:p>
            <a:pPr marL="0" indent="0" fontAlgn="auto">
              <a:spcBef>
                <a:spcPts val="0"/>
              </a:spcBef>
              <a:spcAft>
                <a:spcPts val="0"/>
              </a:spcAft>
              <a:buNone/>
              <a:defRPr/>
            </a:pPr>
            <a:endParaRPr lang="is-IS" sz="2000" b="1" dirty="0" smtClean="0"/>
          </a:p>
          <a:p>
            <a:pPr marL="0" indent="0" fontAlgn="auto">
              <a:spcBef>
                <a:spcPts val="0"/>
              </a:spcBef>
              <a:spcAft>
                <a:spcPts val="0"/>
              </a:spcAft>
              <a:buNone/>
              <a:defRPr/>
            </a:pPr>
            <a:r>
              <a:rPr lang="en-US" sz="2000" b="1" dirty="0" err="1" smtClean="0"/>
              <a:t>IQlr</a:t>
            </a:r>
            <a:r>
              <a:rPr lang="en-US" sz="2000" b="1" dirty="0"/>
              <a:t>(x) = [ log(x</a:t>
            </a:r>
            <a:r>
              <a:rPr lang="en-US" sz="2000" b="1" baseline="-25000" dirty="0"/>
              <a:t>1</a:t>
            </a:r>
            <a:r>
              <a:rPr lang="en-US" sz="2000" b="1" dirty="0" smtClean="0"/>
              <a:t>/I</a:t>
            </a:r>
            <a:r>
              <a:rPr lang="en-US" sz="2000" b="1" baseline="-25000" dirty="0" smtClean="0"/>
              <a:t>X</a:t>
            </a:r>
            <a:r>
              <a:rPr lang="en-US" sz="2000" b="1" dirty="0"/>
              <a:t>), log(x</a:t>
            </a:r>
            <a:r>
              <a:rPr lang="en-US" sz="2000" b="1" baseline="-25000" dirty="0"/>
              <a:t>2</a:t>
            </a:r>
            <a:r>
              <a:rPr lang="en-US" sz="2000" b="1" dirty="0" smtClean="0"/>
              <a:t>/I</a:t>
            </a:r>
            <a:r>
              <a:rPr lang="en-US" sz="2000" b="1" baseline="-25000" dirty="0" smtClean="0"/>
              <a:t>X</a:t>
            </a:r>
            <a:r>
              <a:rPr lang="en-US" sz="2000" b="1" dirty="0"/>
              <a:t>), </a:t>
            </a:r>
            <a:r>
              <a:rPr lang="is-IS" sz="2000" b="1" dirty="0"/>
              <a:t>… log(x</a:t>
            </a:r>
            <a:r>
              <a:rPr lang="is-IS" sz="2000" b="1" baseline="-25000" dirty="0"/>
              <a:t>D</a:t>
            </a:r>
            <a:r>
              <a:rPr lang="is-IS" sz="2000" b="1" dirty="0" smtClean="0"/>
              <a:t>/I</a:t>
            </a:r>
            <a:r>
              <a:rPr lang="is-IS" sz="2000" b="1" baseline="-25000" dirty="0" smtClean="0"/>
              <a:t>X</a:t>
            </a:r>
            <a:r>
              <a:rPr lang="is-IS" sz="2000" b="1" dirty="0"/>
              <a:t>) </a:t>
            </a:r>
            <a:r>
              <a:rPr lang="is-IS" sz="2000" b="1" dirty="0" smtClean="0"/>
              <a:t>]</a:t>
            </a:r>
          </a:p>
          <a:p>
            <a:pPr marL="0" indent="0" fontAlgn="auto">
              <a:spcBef>
                <a:spcPts val="0"/>
              </a:spcBef>
              <a:spcAft>
                <a:spcPts val="0"/>
              </a:spcAft>
              <a:buNone/>
              <a:defRPr/>
            </a:pPr>
            <a:r>
              <a:rPr lang="is-IS" sz="2000" b="1" dirty="0" smtClean="0"/>
              <a:t>IQx = geometric mean of features between q2-q3 in variance, per group</a:t>
            </a:r>
            <a:endParaRPr lang="is-IS" sz="2000" b="1" dirty="0"/>
          </a:p>
          <a:p>
            <a:pPr marL="0" indent="0" fontAlgn="auto">
              <a:spcBef>
                <a:spcPts val="0"/>
              </a:spcBef>
              <a:spcAft>
                <a:spcPts val="0"/>
              </a:spcAft>
              <a:buNone/>
              <a:defRPr/>
            </a:pPr>
            <a:endParaRPr lang="is-IS" sz="2000" b="1" dirty="0"/>
          </a:p>
          <a:p>
            <a:pPr marL="0" indent="0" fontAlgn="auto">
              <a:spcBef>
                <a:spcPts val="0"/>
              </a:spcBef>
              <a:spcAft>
                <a:spcPts val="0"/>
              </a:spcAft>
              <a:buNone/>
              <a:defRPr/>
            </a:pPr>
            <a:r>
              <a:rPr lang="en-US" sz="2000" b="1" dirty="0" err="1" smtClean="0"/>
              <a:t>LVlr</a:t>
            </a:r>
            <a:r>
              <a:rPr lang="en-US" sz="2000" b="1" dirty="0"/>
              <a:t>(x) = [ log(x</a:t>
            </a:r>
            <a:r>
              <a:rPr lang="en-US" sz="2000" b="1" baseline="-25000" dirty="0"/>
              <a:t>1</a:t>
            </a:r>
            <a:r>
              <a:rPr lang="en-US" sz="2000" b="1" dirty="0" smtClean="0"/>
              <a:t>/N</a:t>
            </a:r>
            <a:r>
              <a:rPr lang="en-US" sz="2000" b="1" baseline="-25000" dirty="0" smtClean="0"/>
              <a:t>X</a:t>
            </a:r>
            <a:r>
              <a:rPr lang="en-US" sz="2000" b="1" dirty="0"/>
              <a:t>), log(x</a:t>
            </a:r>
            <a:r>
              <a:rPr lang="en-US" sz="2000" b="1" baseline="-25000" dirty="0"/>
              <a:t>2</a:t>
            </a:r>
            <a:r>
              <a:rPr lang="en-US" sz="2000" b="1" dirty="0" smtClean="0"/>
              <a:t>/N</a:t>
            </a:r>
            <a:r>
              <a:rPr lang="en-US" sz="2000" b="1" baseline="-25000" dirty="0" smtClean="0"/>
              <a:t>X</a:t>
            </a:r>
            <a:r>
              <a:rPr lang="en-US" sz="2000" b="1" dirty="0"/>
              <a:t>), </a:t>
            </a:r>
            <a:r>
              <a:rPr lang="is-IS" sz="2000" b="1" dirty="0"/>
              <a:t>… log(x</a:t>
            </a:r>
            <a:r>
              <a:rPr lang="is-IS" sz="2000" b="1" baseline="-25000" dirty="0"/>
              <a:t>D</a:t>
            </a:r>
            <a:r>
              <a:rPr lang="is-IS" sz="2000" b="1" dirty="0" smtClean="0"/>
              <a:t>/N</a:t>
            </a:r>
            <a:r>
              <a:rPr lang="is-IS" sz="2000" b="1" baseline="-25000" dirty="0" smtClean="0"/>
              <a:t>X</a:t>
            </a:r>
            <a:r>
              <a:rPr lang="is-IS" sz="2000" b="1" dirty="0"/>
              <a:t>) ]</a:t>
            </a:r>
          </a:p>
          <a:p>
            <a:pPr marL="0" indent="0" fontAlgn="auto">
              <a:spcBef>
                <a:spcPts val="0"/>
              </a:spcBef>
              <a:spcAft>
                <a:spcPts val="0"/>
              </a:spcAft>
              <a:buNone/>
              <a:defRPr/>
            </a:pPr>
            <a:r>
              <a:rPr lang="is-IS" sz="2000" b="1" dirty="0" smtClean="0"/>
              <a:t>LVx </a:t>
            </a:r>
            <a:r>
              <a:rPr lang="is-IS" sz="2000" b="1" dirty="0"/>
              <a:t>= geometric mean of </a:t>
            </a:r>
            <a:r>
              <a:rPr lang="is-IS" sz="2000" b="1" dirty="0" smtClean="0"/>
              <a:t>low variance, high abundance, per group</a:t>
            </a:r>
          </a:p>
          <a:p>
            <a:pPr marL="0" indent="0" fontAlgn="auto">
              <a:spcBef>
                <a:spcPts val="0"/>
              </a:spcBef>
              <a:spcAft>
                <a:spcPts val="0"/>
              </a:spcAft>
              <a:buNone/>
              <a:defRPr/>
            </a:pPr>
            <a:endParaRPr lang="is-IS" sz="2000" b="1" dirty="0"/>
          </a:p>
          <a:p>
            <a:pPr marL="0" indent="0" fontAlgn="auto">
              <a:spcBef>
                <a:spcPts val="0"/>
              </a:spcBef>
              <a:spcAft>
                <a:spcPts val="0"/>
              </a:spcAft>
              <a:buNone/>
              <a:defRPr/>
            </a:pPr>
            <a:r>
              <a:rPr lang="en-US" sz="2000" b="1" dirty="0" err="1" smtClean="0"/>
              <a:t>Ulr</a:t>
            </a:r>
            <a:r>
              <a:rPr lang="en-US" sz="2000" b="1" dirty="0"/>
              <a:t>(x) = [ log(x</a:t>
            </a:r>
            <a:r>
              <a:rPr lang="en-US" sz="2000" b="1" baseline="-25000" dirty="0"/>
              <a:t>1</a:t>
            </a:r>
            <a:r>
              <a:rPr lang="en-US" sz="2000" b="1" dirty="0" smtClean="0"/>
              <a:t>/U</a:t>
            </a:r>
            <a:r>
              <a:rPr lang="en-US" sz="2000" b="1" baseline="-25000" dirty="0" smtClean="0"/>
              <a:t>X</a:t>
            </a:r>
            <a:r>
              <a:rPr lang="en-US" sz="2000" b="1" dirty="0"/>
              <a:t>), log(x</a:t>
            </a:r>
            <a:r>
              <a:rPr lang="en-US" sz="2000" b="1" baseline="-25000" dirty="0"/>
              <a:t>2</a:t>
            </a:r>
            <a:r>
              <a:rPr lang="en-US" sz="2000" b="1" dirty="0" smtClean="0"/>
              <a:t>/U</a:t>
            </a:r>
            <a:r>
              <a:rPr lang="en-US" sz="2000" b="1" baseline="-25000" dirty="0" smtClean="0"/>
              <a:t>X</a:t>
            </a:r>
            <a:r>
              <a:rPr lang="en-US" sz="2000" b="1" dirty="0"/>
              <a:t>), </a:t>
            </a:r>
            <a:r>
              <a:rPr lang="is-IS" sz="2000" b="1" dirty="0"/>
              <a:t>… log(x</a:t>
            </a:r>
            <a:r>
              <a:rPr lang="is-IS" sz="2000" b="1" baseline="-25000" dirty="0"/>
              <a:t>D</a:t>
            </a:r>
            <a:r>
              <a:rPr lang="is-IS" sz="2000" b="1" dirty="0" smtClean="0"/>
              <a:t>/U</a:t>
            </a:r>
            <a:r>
              <a:rPr lang="is-IS" sz="2000" b="1" baseline="-25000" dirty="0" smtClean="0"/>
              <a:t>X</a:t>
            </a:r>
            <a:r>
              <a:rPr lang="is-IS" sz="2000" b="1" dirty="0"/>
              <a:t>) ]</a:t>
            </a:r>
          </a:p>
          <a:p>
            <a:pPr marL="0" indent="0" fontAlgn="auto">
              <a:spcBef>
                <a:spcPts val="0"/>
              </a:spcBef>
              <a:spcAft>
                <a:spcPts val="0"/>
              </a:spcAft>
              <a:buNone/>
              <a:defRPr/>
            </a:pPr>
            <a:r>
              <a:rPr lang="is-IS" sz="2000" b="1" dirty="0" smtClean="0"/>
              <a:t>Ux </a:t>
            </a:r>
            <a:r>
              <a:rPr lang="is-IS" sz="2000" b="1" dirty="0"/>
              <a:t>= geometric mean of </a:t>
            </a:r>
            <a:r>
              <a:rPr lang="is-IS" sz="2000" b="1" dirty="0" smtClean="0"/>
              <a:t>user-defined (housekeeping) features</a:t>
            </a:r>
            <a:endParaRPr lang="is-IS" sz="2000" b="1" dirty="0"/>
          </a:p>
          <a:p>
            <a:pPr marL="0" indent="0" fontAlgn="auto">
              <a:spcBef>
                <a:spcPts val="0"/>
              </a:spcBef>
              <a:spcAft>
                <a:spcPts val="0"/>
              </a:spcAft>
              <a:buNone/>
              <a:defRPr/>
            </a:pPr>
            <a:endParaRPr lang="is-IS" sz="2000" b="1" dirty="0"/>
          </a:p>
          <a:p>
            <a:pPr marL="0" indent="0" fontAlgn="auto">
              <a:spcBef>
                <a:spcPts val="0"/>
              </a:spcBef>
              <a:spcAft>
                <a:spcPts val="0"/>
              </a:spcAft>
              <a:buNone/>
              <a:defRPr/>
            </a:pPr>
            <a:endParaRPr lang="is-IS" sz="2000" b="1" dirty="0"/>
          </a:p>
          <a:p>
            <a:pPr marL="0" indent="0">
              <a:buNone/>
            </a:pPr>
            <a:endParaRPr lang="en-US" sz="2000" dirty="0"/>
          </a:p>
        </p:txBody>
      </p:sp>
      <p:sp>
        <p:nvSpPr>
          <p:cNvPr id="4" name="Footer Placeholder 3"/>
          <p:cNvSpPr>
            <a:spLocks noGrp="1"/>
          </p:cNvSpPr>
          <p:nvPr>
            <p:ph type="ftr" sz="quarter" idx="11"/>
          </p:nvPr>
        </p:nvSpPr>
        <p:spPr/>
        <p:txBody>
          <a:bodyPr/>
          <a:lstStyle/>
          <a:p>
            <a:r>
              <a:rPr lang="en-US" smtClean="0"/>
              <a:t>NGS18</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807602" y="272784"/>
            <a:ext cx="1954381" cy="954107"/>
          </a:xfrm>
          <a:prstGeom prst="rect">
            <a:avLst/>
          </a:prstGeom>
          <a:noFill/>
        </p:spPr>
        <p:txBody>
          <a:bodyPr wrap="none" rtlCol="0">
            <a:spAutoFit/>
          </a:bodyPr>
          <a:lstStyle/>
          <a:p>
            <a:pPr marL="285750" indent="-285750">
              <a:buFont typeface="Arial"/>
              <a:buChar char="•"/>
            </a:pPr>
            <a:r>
              <a:rPr lang="en-US" sz="1400" dirty="0" smtClean="0">
                <a:solidFill>
                  <a:srgbClr val="7F7F7F"/>
                </a:solidFill>
              </a:rPr>
              <a:t>Probabilities</a:t>
            </a:r>
            <a:endParaRPr lang="en-US" sz="1400" dirty="0">
              <a:solidFill>
                <a:srgbClr val="7F7F7F"/>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rgbClr val="7F7F7F"/>
                </a:solidFill>
              </a:rPr>
              <a:t>Relative dispersion</a:t>
            </a:r>
          </a:p>
          <a:p>
            <a:pPr marL="285750" indent="-285750">
              <a:buFont typeface="Arial"/>
              <a:buChar char="•"/>
            </a:pPr>
            <a:r>
              <a:rPr lang="en-US" sz="1400" dirty="0" smtClean="0">
                <a:solidFill>
                  <a:srgbClr val="7F7F7F"/>
                </a:solidFill>
              </a:rPr>
              <a:t>Multivariate Poisson</a:t>
            </a:r>
          </a:p>
        </p:txBody>
      </p:sp>
    </p:spTree>
    <p:extLst>
      <p:ext uri="{BB962C8B-B14F-4D97-AF65-F5344CB8AC3E}">
        <p14:creationId xmlns:p14="http://schemas.microsoft.com/office/powerpoint/2010/main" val="32508955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And the winner is </a:t>
            </a:r>
            <a:r>
              <a:rPr lang="mr-IN" dirty="0" smtClean="0"/>
              <a:t>…</a:t>
            </a:r>
            <a:endParaRPr lang="en-US" dirty="0"/>
          </a:p>
        </p:txBody>
      </p:sp>
      <p:sp>
        <p:nvSpPr>
          <p:cNvPr id="4" name="Footer Placeholder 3"/>
          <p:cNvSpPr>
            <a:spLocks noGrp="1"/>
          </p:cNvSpPr>
          <p:nvPr>
            <p:ph type="ftr" sz="quarter" idx="11"/>
          </p:nvPr>
        </p:nvSpPr>
        <p:spPr/>
        <p:txBody>
          <a:bodyPr/>
          <a:lstStyle/>
          <a:p>
            <a:r>
              <a:rPr lang="en-US" smtClean="0"/>
              <a:t>NGS18</a:t>
            </a:r>
            <a:endParaRPr lang="en-US"/>
          </a:p>
        </p:txBody>
      </p:sp>
      <p:pic>
        <p:nvPicPr>
          <p:cNvPr id="9" name="Content Placeholder 8" descr="MAx4.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232" r="447"/>
          <a:stretch/>
        </p:blipFill>
        <p:spPr>
          <a:xfrm>
            <a:off x="2178577" y="1249841"/>
            <a:ext cx="4554210" cy="5020801"/>
          </a:xfrm>
        </p:spPr>
      </p:pic>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1" name="TextBox 10"/>
          <p:cNvSpPr txBox="1"/>
          <p:nvPr/>
        </p:nvSpPr>
        <p:spPr>
          <a:xfrm>
            <a:off x="6807602" y="272784"/>
            <a:ext cx="1954381" cy="954107"/>
          </a:xfrm>
          <a:prstGeom prst="rect">
            <a:avLst/>
          </a:prstGeom>
          <a:noFill/>
        </p:spPr>
        <p:txBody>
          <a:bodyPr wrap="none" rtlCol="0">
            <a:spAutoFit/>
          </a:bodyPr>
          <a:lstStyle/>
          <a:p>
            <a:pPr marL="285750" indent="-285750">
              <a:buFont typeface="Arial"/>
              <a:buChar char="•"/>
            </a:pPr>
            <a:r>
              <a:rPr lang="en-US" sz="1400" dirty="0" smtClean="0">
                <a:solidFill>
                  <a:srgbClr val="7F7F7F"/>
                </a:solidFill>
              </a:rPr>
              <a:t>Probabilities</a:t>
            </a:r>
            <a:endParaRPr lang="en-US" sz="1400" dirty="0">
              <a:solidFill>
                <a:srgbClr val="7F7F7F"/>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rgbClr val="7F7F7F"/>
                </a:solidFill>
              </a:rPr>
              <a:t>Relative dispersion</a:t>
            </a:r>
          </a:p>
          <a:p>
            <a:pPr marL="285750" indent="-285750">
              <a:buFont typeface="Arial"/>
              <a:buChar char="•"/>
            </a:pPr>
            <a:r>
              <a:rPr lang="en-US" sz="1400" dirty="0" smtClean="0">
                <a:solidFill>
                  <a:srgbClr val="7F7F7F"/>
                </a:solidFill>
              </a:rPr>
              <a:t>Multivariate Poisson</a:t>
            </a:r>
          </a:p>
        </p:txBody>
      </p:sp>
    </p:spTree>
    <p:extLst>
      <p:ext uri="{BB962C8B-B14F-4D97-AF65-F5344CB8AC3E}">
        <p14:creationId xmlns:p14="http://schemas.microsoft.com/office/powerpoint/2010/main" val="17250217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Demonstration of the problem</a:t>
            </a:r>
          </a:p>
          <a:p>
            <a:pPr lvl="1"/>
            <a:r>
              <a:rPr lang="en-US" sz="2000" dirty="0" smtClean="0"/>
              <a:t>Problem applies, without restriction, to </a:t>
            </a:r>
            <a:r>
              <a:rPr lang="en-US" sz="2000" dirty="0" err="1" smtClean="0"/>
              <a:t>transcriptomics</a:t>
            </a:r>
            <a:r>
              <a:rPr lang="en-US" sz="2000" dirty="0" smtClean="0"/>
              <a:t>, meta</a:t>
            </a:r>
            <a:r>
              <a:rPr lang="en-US" sz="2000" dirty="0" smtClean="0"/>
              <a:t>-genomics, meta-</a:t>
            </a:r>
            <a:r>
              <a:rPr lang="en-US" sz="2000" dirty="0" err="1" smtClean="0"/>
              <a:t>transcriptomics</a:t>
            </a:r>
            <a:r>
              <a:rPr lang="en-US" sz="2000" dirty="0" smtClean="0"/>
              <a:t>, </a:t>
            </a:r>
            <a:r>
              <a:rPr lang="en-US" sz="2000" dirty="0" smtClean="0"/>
              <a:t>etc.</a:t>
            </a:r>
          </a:p>
          <a:p>
            <a:pPr lvl="1"/>
            <a:r>
              <a:rPr lang="en-US" sz="2000" dirty="0" smtClean="0"/>
              <a:t>Tools in common use </a:t>
            </a:r>
            <a:r>
              <a:rPr lang="en-US" sz="2000" dirty="0" smtClean="0"/>
              <a:t>more sensitive </a:t>
            </a:r>
            <a:r>
              <a:rPr lang="en-US" sz="2000" dirty="0" smtClean="0"/>
              <a:t>to </a:t>
            </a:r>
            <a:r>
              <a:rPr lang="en-US" sz="2000" dirty="0" smtClean="0"/>
              <a:t>abundanc</a:t>
            </a:r>
            <a:r>
              <a:rPr lang="en-US" sz="2000" dirty="0" smtClean="0"/>
              <a:t>e than</a:t>
            </a:r>
            <a:r>
              <a:rPr lang="en-US" sz="2000" dirty="0" smtClean="0"/>
              <a:t> </a:t>
            </a:r>
            <a:r>
              <a:rPr lang="en-US" sz="2000" dirty="0" smtClean="0"/>
              <a:t>variance</a:t>
            </a:r>
          </a:p>
          <a:p>
            <a:r>
              <a:rPr lang="en-US" dirty="0" smtClean="0"/>
              <a:t>Probabilities and compositions</a:t>
            </a:r>
          </a:p>
          <a:p>
            <a:pPr lvl="1"/>
            <a:r>
              <a:rPr lang="en-US" sz="2000" dirty="0" smtClean="0"/>
              <a:t>Sequencing is not counting</a:t>
            </a:r>
          </a:p>
          <a:p>
            <a:pPr lvl="1"/>
            <a:r>
              <a:rPr lang="en-US" sz="2000" dirty="0" smtClean="0"/>
              <a:t>Sequencing is a fixed-sum random sampling process</a:t>
            </a:r>
          </a:p>
          <a:p>
            <a:r>
              <a:rPr lang="en-US" dirty="0" smtClean="0"/>
              <a:t>The fix and demonstration</a:t>
            </a:r>
          </a:p>
          <a:p>
            <a:pPr lvl="1"/>
            <a:r>
              <a:rPr lang="en-US" sz="2000" dirty="0" smtClean="0"/>
              <a:t>Bacterial </a:t>
            </a:r>
            <a:r>
              <a:rPr lang="en-US" sz="2000" dirty="0" err="1" smtClean="0"/>
              <a:t>vaginosis</a:t>
            </a:r>
            <a:endParaRPr lang="en-US" sz="2000" dirty="0" smtClean="0"/>
          </a:p>
          <a:p>
            <a:pPr marL="457200" lvl="1" indent="0">
              <a:buNone/>
            </a:pPr>
            <a:endParaRPr lang="en-US" sz="2000" dirty="0"/>
          </a:p>
        </p:txBody>
      </p:sp>
      <p:sp>
        <p:nvSpPr>
          <p:cNvPr id="4" name="Footer Placeholder 3"/>
          <p:cNvSpPr>
            <a:spLocks noGrp="1"/>
          </p:cNvSpPr>
          <p:nvPr>
            <p:ph type="ftr" sz="quarter" idx="11"/>
          </p:nvPr>
        </p:nvSpPr>
        <p:spPr/>
        <p:txBody>
          <a:bodyPr/>
          <a:lstStyle/>
          <a:p>
            <a:r>
              <a:rPr lang="en-US" smtClean="0"/>
              <a:t>NGS18</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369482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lgn="l" eaLnBrk="1" fontAlgn="auto" hangingPunct="1">
              <a:spcAft>
                <a:spcPts val="0"/>
              </a:spcAft>
              <a:defRPr/>
            </a:pPr>
            <a:r>
              <a:rPr lang="en-US" dirty="0"/>
              <a:t>V</a:t>
            </a:r>
            <a:r>
              <a:rPr lang="en-US" dirty="0" smtClean="0"/>
              <a:t>ariance </a:t>
            </a:r>
            <a:r>
              <a:rPr lang="en-US" dirty="0" smtClean="0"/>
              <a:t>of </a:t>
            </a:r>
            <a:r>
              <a:rPr lang="en-US" dirty="0" smtClean="0"/>
              <a:t>the ratios</a:t>
            </a:r>
            <a:endParaRPr lang="en-US" dirty="0"/>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NGS18</a:t>
            </a:r>
            <a:endParaRPr lang="en-US"/>
          </a:p>
        </p:txBody>
      </p:sp>
      <p:sp>
        <p:nvSpPr>
          <p:cNvPr id="6" name="TextBox 5"/>
          <p:cNvSpPr txBox="1"/>
          <p:nvPr/>
        </p:nvSpPr>
        <p:spPr>
          <a:xfrm>
            <a:off x="6807602" y="272784"/>
            <a:ext cx="1954381" cy="954107"/>
          </a:xfrm>
          <a:prstGeom prst="rect">
            <a:avLst/>
          </a:prstGeom>
          <a:noFill/>
        </p:spPr>
        <p:txBody>
          <a:bodyPr wrap="none" rtlCol="0">
            <a:spAutoFit/>
          </a:bodyPr>
          <a:lstStyle/>
          <a:p>
            <a:pPr marL="285750" indent="-285750">
              <a:buFont typeface="Arial"/>
              <a:buChar char="•"/>
            </a:pPr>
            <a:r>
              <a:rPr lang="en-US" sz="1400" dirty="0" smtClean="0">
                <a:solidFill>
                  <a:srgbClr val="7F7F7F"/>
                </a:solidFill>
              </a:rPr>
              <a:t>Probabilities</a:t>
            </a:r>
            <a:endParaRPr lang="en-US" sz="1400" dirty="0">
              <a:solidFill>
                <a:srgbClr val="7F7F7F"/>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rgbClr val="7F7F7F"/>
                </a:solidFill>
              </a:rPr>
              <a:t>Relative dispersion</a:t>
            </a:r>
          </a:p>
          <a:p>
            <a:pPr marL="285750" indent="-285750">
              <a:buFont typeface="Arial"/>
              <a:buChar char="•"/>
            </a:pPr>
            <a:r>
              <a:rPr lang="en-US" sz="1400" dirty="0" smtClean="0">
                <a:solidFill>
                  <a:srgbClr val="7F7F7F"/>
                </a:solidFill>
              </a:rPr>
              <a:t>Multivariate Poisson</a:t>
            </a:r>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Two types of BV</a:t>
            </a:r>
            <a:endParaRPr lang="en-US" dirty="0"/>
          </a:p>
        </p:txBody>
      </p:sp>
      <p:pic>
        <p:nvPicPr>
          <p:cNvPr id="5" name="Content Placeholder 4" descr="biplot_functio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926" r="-175"/>
          <a:stretch/>
        </p:blipFill>
        <p:spPr>
          <a:xfrm>
            <a:off x="577239" y="1417638"/>
            <a:ext cx="4491975" cy="4525963"/>
          </a:xfrm>
        </p:spPr>
      </p:pic>
      <p:sp>
        <p:nvSpPr>
          <p:cNvPr id="4" name="Footer Placeholder 3"/>
          <p:cNvSpPr>
            <a:spLocks noGrp="1"/>
          </p:cNvSpPr>
          <p:nvPr>
            <p:ph type="ftr" sz="quarter" idx="11"/>
          </p:nvPr>
        </p:nvSpPr>
        <p:spPr/>
        <p:txBody>
          <a:bodyPr/>
          <a:lstStyle/>
          <a:p>
            <a:r>
              <a:rPr lang="en-US" smtClean="0"/>
              <a:t>NGS18</a:t>
            </a:r>
            <a:endParaRPr lang="en-US"/>
          </a:p>
        </p:txBody>
      </p:sp>
      <p:pic>
        <p:nvPicPr>
          <p:cNvPr id="6" name="Picture 5" descr="fuzzy_cluster_func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2819401"/>
            <a:ext cx="3124200" cy="3124200"/>
          </a:xfrm>
          <a:prstGeom prst="rect">
            <a:avLst/>
          </a:prstGeom>
        </p:spPr>
      </p:pic>
      <p:sp>
        <p:nvSpPr>
          <p:cNvPr id="7" name="TextBox 6"/>
          <p:cNvSpPr txBox="1"/>
          <p:nvPr/>
        </p:nvSpPr>
        <p:spPr>
          <a:xfrm>
            <a:off x="1346527" y="2056150"/>
            <a:ext cx="328485" cy="369332"/>
          </a:xfrm>
          <a:prstGeom prst="rect">
            <a:avLst/>
          </a:prstGeom>
          <a:noFill/>
        </p:spPr>
        <p:txBody>
          <a:bodyPr wrap="none" rtlCol="0">
            <a:spAutoFit/>
          </a:bodyPr>
          <a:lstStyle/>
          <a:p>
            <a:r>
              <a:rPr lang="en-US" dirty="0" smtClean="0"/>
              <a:t>H</a:t>
            </a:r>
            <a:endParaRPr lang="en-US" dirty="0"/>
          </a:p>
        </p:txBody>
      </p:sp>
      <p:sp>
        <p:nvSpPr>
          <p:cNvPr id="8" name="TextBox 7"/>
          <p:cNvSpPr txBox="1"/>
          <p:nvPr/>
        </p:nvSpPr>
        <p:spPr>
          <a:xfrm>
            <a:off x="3923334" y="2056150"/>
            <a:ext cx="558191" cy="369332"/>
          </a:xfrm>
          <a:prstGeom prst="rect">
            <a:avLst/>
          </a:prstGeom>
          <a:noFill/>
        </p:spPr>
        <p:txBody>
          <a:bodyPr wrap="none" rtlCol="0">
            <a:spAutoFit/>
          </a:bodyPr>
          <a:lstStyle/>
          <a:p>
            <a:r>
              <a:rPr lang="en-US" dirty="0" smtClean="0"/>
              <a:t>BV1</a:t>
            </a:r>
            <a:endParaRPr lang="en-US" dirty="0"/>
          </a:p>
        </p:txBody>
      </p:sp>
      <p:sp>
        <p:nvSpPr>
          <p:cNvPr id="9" name="TextBox 8"/>
          <p:cNvSpPr txBox="1"/>
          <p:nvPr/>
        </p:nvSpPr>
        <p:spPr>
          <a:xfrm>
            <a:off x="3923334" y="4906091"/>
            <a:ext cx="558191" cy="369332"/>
          </a:xfrm>
          <a:prstGeom prst="rect">
            <a:avLst/>
          </a:prstGeom>
          <a:noFill/>
        </p:spPr>
        <p:txBody>
          <a:bodyPr wrap="none" rtlCol="0">
            <a:spAutoFit/>
          </a:bodyPr>
          <a:lstStyle/>
          <a:p>
            <a:r>
              <a:rPr lang="en-US" dirty="0" smtClean="0"/>
              <a:t>BV2</a:t>
            </a:r>
            <a:endParaRPr lang="en-US" dirty="0"/>
          </a:p>
        </p:txBody>
      </p:sp>
      <p:sp>
        <p:nvSpPr>
          <p:cNvPr id="10" name="Oval 9"/>
          <p:cNvSpPr/>
          <p:nvPr/>
        </p:nvSpPr>
        <p:spPr>
          <a:xfrm>
            <a:off x="3222046" y="4492403"/>
            <a:ext cx="608726" cy="783020"/>
          </a:xfrm>
          <a:prstGeom prst="ellipse">
            <a:avLst/>
          </a:prstGeom>
          <a:solidFill>
            <a:schemeClr val="accent2">
              <a:lumMod val="60000"/>
              <a:lumOff val="40000"/>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807602" y="272784"/>
            <a:ext cx="1954381" cy="954107"/>
          </a:xfrm>
          <a:prstGeom prst="rect">
            <a:avLst/>
          </a:prstGeom>
          <a:noFill/>
        </p:spPr>
        <p:txBody>
          <a:bodyPr wrap="none" rtlCol="0">
            <a:spAutoFit/>
          </a:bodyPr>
          <a:lstStyle/>
          <a:p>
            <a:pPr marL="285750" indent="-285750">
              <a:buFont typeface="Arial"/>
              <a:buChar char="•"/>
            </a:pPr>
            <a:r>
              <a:rPr lang="en-US" sz="1400" dirty="0" smtClean="0">
                <a:solidFill>
                  <a:srgbClr val="7F7F7F"/>
                </a:solidFill>
              </a:rPr>
              <a:t>Probabilities</a:t>
            </a:r>
            <a:endParaRPr lang="en-US" sz="1400" dirty="0">
              <a:solidFill>
                <a:srgbClr val="7F7F7F"/>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rgbClr val="7F7F7F"/>
                </a:solidFill>
              </a:rPr>
              <a:t>Relative dispersion</a:t>
            </a:r>
          </a:p>
          <a:p>
            <a:pPr marL="285750" indent="-285750">
              <a:buFont typeface="Arial"/>
              <a:buChar char="•"/>
            </a:pPr>
            <a:r>
              <a:rPr lang="en-US" sz="1400" dirty="0" smtClean="0">
                <a:solidFill>
                  <a:srgbClr val="7F7F7F"/>
                </a:solidFill>
              </a:rPr>
              <a:t>Multivariate Poisson</a:t>
            </a:r>
          </a:p>
        </p:txBody>
      </p:sp>
    </p:spTree>
    <p:extLst>
      <p:ext uri="{BB962C8B-B14F-4D97-AF65-F5344CB8AC3E}">
        <p14:creationId xmlns:p14="http://schemas.microsoft.com/office/powerpoint/2010/main" val="127284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Meta-</a:t>
            </a:r>
            <a:r>
              <a:rPr lang="en-US" dirty="0" err="1"/>
              <a:t>transcriptome</a:t>
            </a:r>
            <a:r>
              <a:rPr lang="en-US" dirty="0"/>
              <a:t> of H vs. </a:t>
            </a:r>
            <a:r>
              <a:rPr lang="en-US" dirty="0" smtClean="0"/>
              <a:t>BV</a:t>
            </a:r>
            <a:endParaRPr lang="en-US" dirty="0"/>
          </a:p>
        </p:txBody>
      </p:sp>
      <p:pic>
        <p:nvPicPr>
          <p:cNvPr id="5" name="Content Placeholder 4"/>
          <p:cNvPicPr>
            <a:picLocks noGrp="1" noChangeAspect="1"/>
          </p:cNvPicPr>
          <p:nvPr>
            <p:ph idx="1"/>
          </p:nvPr>
        </p:nvPicPr>
        <p:blipFill>
          <a:blip r:embed="rId2"/>
          <a:srcRect l="-11047" r="-11047"/>
          <a:stretch>
            <a:fillRect/>
          </a:stretch>
        </p:blipFill>
        <p:spPr/>
      </p:pic>
      <p:sp>
        <p:nvSpPr>
          <p:cNvPr id="4" name="Footer Placeholder 3"/>
          <p:cNvSpPr>
            <a:spLocks noGrp="1"/>
          </p:cNvSpPr>
          <p:nvPr>
            <p:ph type="ftr" sz="quarter" idx="11"/>
          </p:nvPr>
        </p:nvSpPr>
        <p:spPr/>
        <p:txBody>
          <a:bodyPr/>
          <a:lstStyle/>
          <a:p>
            <a:r>
              <a:rPr lang="en-US" smtClean="0"/>
              <a:t>NGS18</a:t>
            </a:r>
            <a:endParaRPr lang="en-US"/>
          </a:p>
        </p:txBody>
      </p:sp>
      <p:sp>
        <p:nvSpPr>
          <p:cNvPr id="6" name="TextBox 5"/>
          <p:cNvSpPr txBox="1"/>
          <p:nvPr/>
        </p:nvSpPr>
        <p:spPr>
          <a:xfrm>
            <a:off x="6664475" y="6060068"/>
            <a:ext cx="1717462" cy="461665"/>
          </a:xfrm>
          <a:prstGeom prst="rect">
            <a:avLst/>
          </a:prstGeom>
          <a:noFill/>
        </p:spPr>
        <p:txBody>
          <a:bodyPr wrap="none" rtlCol="0">
            <a:spAutoFit/>
          </a:bodyPr>
          <a:lstStyle/>
          <a:p>
            <a:r>
              <a:rPr lang="en-US" sz="1200" dirty="0" err="1" smtClean="0"/>
              <a:t>Macklain</a:t>
            </a:r>
            <a:r>
              <a:rPr lang="en-US" sz="1200" dirty="0" smtClean="0"/>
              <a:t>, McMillan- PC</a:t>
            </a:r>
          </a:p>
          <a:p>
            <a:r>
              <a:rPr lang="en-US" sz="1200" dirty="0" smtClean="0"/>
              <a:t>McMillan, Sci. Rep, 2015</a:t>
            </a:r>
            <a:endParaRPr lang="en-US" sz="1200" dirty="0"/>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571066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fontScale="77500" lnSpcReduction="20000"/>
          </a:bodyPr>
          <a:lstStyle/>
          <a:p>
            <a:r>
              <a:rPr lang="en-US" dirty="0" smtClean="0"/>
              <a:t>We only have relative information</a:t>
            </a:r>
          </a:p>
          <a:p>
            <a:pPr lvl="1"/>
            <a:r>
              <a:rPr lang="en-US" dirty="0" smtClean="0"/>
              <a:t>Need to recast our questions. How are things changing relative to each other?</a:t>
            </a:r>
          </a:p>
          <a:p>
            <a:pPr lvl="1"/>
            <a:r>
              <a:rPr lang="en-US" dirty="0"/>
              <a:t>It takes </a:t>
            </a:r>
            <a:r>
              <a:rPr lang="en-US" dirty="0" smtClean="0"/>
              <a:t>a shift in thinking to </a:t>
            </a:r>
            <a:r>
              <a:rPr lang="en-US" dirty="0"/>
              <a:t>interpret the data </a:t>
            </a:r>
            <a:r>
              <a:rPr lang="en-US" dirty="0" smtClean="0"/>
              <a:t>correctly</a:t>
            </a:r>
          </a:p>
          <a:p>
            <a:pPr lvl="1"/>
            <a:r>
              <a:rPr lang="en-US" dirty="0" smtClean="0"/>
              <a:t>0 </a:t>
            </a:r>
            <a:r>
              <a:rPr lang="en-US" dirty="0"/>
              <a:t>replacement is a theoretical, but not a practical </a:t>
            </a:r>
            <a:r>
              <a:rPr lang="en-US" dirty="0" smtClean="0"/>
              <a:t>impediment</a:t>
            </a:r>
          </a:p>
          <a:p>
            <a:pPr lvl="1"/>
            <a:r>
              <a:rPr lang="en-US" dirty="0" smtClean="0"/>
              <a:t>Centering the data needed for interpretation of complex datasets</a:t>
            </a:r>
            <a:endParaRPr lang="en-US" dirty="0"/>
          </a:p>
          <a:p>
            <a:pPr lvl="1"/>
            <a:endParaRPr lang="en-US" dirty="0" smtClean="0"/>
          </a:p>
          <a:p>
            <a:r>
              <a:rPr lang="en-US" dirty="0"/>
              <a:t>Variances of the ratios is </a:t>
            </a:r>
            <a:r>
              <a:rPr lang="en-US" dirty="0" smtClean="0"/>
              <a:t>informative</a:t>
            </a:r>
          </a:p>
          <a:p>
            <a:pPr lvl="1"/>
            <a:r>
              <a:rPr lang="en-US" dirty="0" smtClean="0"/>
              <a:t>Same features are identified through multivariate ordination, </a:t>
            </a:r>
            <a:r>
              <a:rPr lang="en-US" dirty="0" err="1" smtClean="0"/>
              <a:t>univariate</a:t>
            </a:r>
            <a:r>
              <a:rPr lang="en-US" dirty="0" smtClean="0"/>
              <a:t> differential abundance, compositional </a:t>
            </a:r>
            <a:r>
              <a:rPr lang="en-US" dirty="0" smtClean="0"/>
              <a:t>association</a:t>
            </a:r>
          </a:p>
          <a:p>
            <a:pPr lvl="1"/>
            <a:endParaRPr lang="en-US" dirty="0" smtClean="0"/>
          </a:p>
          <a:p>
            <a:r>
              <a:rPr lang="en-US" dirty="0" smtClean="0"/>
              <a:t>Function trumps taxonomy</a:t>
            </a:r>
            <a:endParaRPr lang="en-US" dirty="0" smtClean="0"/>
          </a:p>
          <a:p>
            <a:endParaRPr lang="en-US" dirty="0"/>
          </a:p>
        </p:txBody>
      </p:sp>
      <p:sp>
        <p:nvSpPr>
          <p:cNvPr id="2" name="Title 1"/>
          <p:cNvSpPr>
            <a:spLocks noGrp="1"/>
          </p:cNvSpPr>
          <p:nvPr>
            <p:ph type="title"/>
          </p:nvPr>
        </p:nvSpPr>
        <p:spPr/>
        <p:txBody>
          <a:bodyPr/>
          <a:lstStyle/>
          <a:p>
            <a:pPr algn="l"/>
            <a:r>
              <a:rPr lang="en-US" dirty="0" smtClean="0"/>
              <a:t>Conclusions</a:t>
            </a:r>
            <a:endParaRPr lang="en-US" dirty="0"/>
          </a:p>
        </p:txBody>
      </p:sp>
      <p:sp>
        <p:nvSpPr>
          <p:cNvPr id="4" name="Footer Placeholder 3"/>
          <p:cNvSpPr>
            <a:spLocks noGrp="1"/>
          </p:cNvSpPr>
          <p:nvPr>
            <p:ph type="ftr" sz="quarter" idx="11"/>
          </p:nvPr>
        </p:nvSpPr>
        <p:spPr/>
        <p:txBody>
          <a:bodyPr/>
          <a:lstStyle/>
          <a:p>
            <a:r>
              <a:rPr lang="en-US" smtClean="0"/>
              <a:t>NGS18</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664476" y="6126163"/>
            <a:ext cx="1626918" cy="276999"/>
          </a:xfrm>
          <a:prstGeom prst="rect">
            <a:avLst/>
          </a:prstGeom>
          <a:noFill/>
        </p:spPr>
        <p:txBody>
          <a:bodyPr wrap="none" rtlCol="0">
            <a:spAutoFit/>
          </a:bodyPr>
          <a:lstStyle/>
          <a:p>
            <a:r>
              <a:rPr lang="en-US" sz="1200" dirty="0" smtClean="0"/>
              <a:t>Gloor 2016, Aus. J. Stat</a:t>
            </a:r>
            <a:endParaRPr lang="en-US" sz="1200" dirty="0"/>
          </a:p>
        </p:txBody>
      </p:sp>
    </p:spTree>
    <p:extLst>
      <p:ext uri="{BB962C8B-B14F-4D97-AF65-F5344CB8AC3E}">
        <p14:creationId xmlns:p14="http://schemas.microsoft.com/office/powerpoint/2010/main" val="2284680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pPr algn="l"/>
            <a:r>
              <a:rPr lang="en-US" dirty="0">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923936"/>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3037446"/>
            <a:ext cx="233034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r>
              <a:rPr lang="en-US" sz="1800" dirty="0" smtClean="0"/>
              <a:t>(</a:t>
            </a:r>
            <a:r>
              <a:rPr lang="en-US" sz="1800" dirty="0" err="1" smtClean="0"/>
              <a:t>B’cor</a:t>
            </a:r>
            <a:r>
              <a:rPr lang="en-US" sz="1800" dirty="0" smtClean="0"/>
              <a:t>)</a:t>
            </a:r>
            <a:endParaRPr lang="en-US" sz="1800" dirty="0" smtClean="0"/>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(CRAN)</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NGS18</a:t>
            </a:r>
            <a:endParaRPr lang="en-US"/>
          </a:p>
        </p:txBody>
      </p:sp>
      <p:sp>
        <p:nvSpPr>
          <p:cNvPr id="3" name="TextBox 2"/>
          <p:cNvSpPr txBox="1"/>
          <p:nvPr/>
        </p:nvSpPr>
        <p:spPr>
          <a:xfrm>
            <a:off x="5667443" y="1417638"/>
            <a:ext cx="2203097" cy="369332"/>
          </a:xfrm>
          <a:prstGeom prst="rect">
            <a:avLst/>
          </a:prstGeom>
          <a:noFill/>
        </p:spPr>
        <p:txBody>
          <a:bodyPr wrap="none" rtlCol="0">
            <a:spAutoFit/>
          </a:bodyPr>
          <a:lstStyle/>
          <a:p>
            <a:r>
              <a:rPr lang="en-US" b="1" dirty="0" smtClean="0">
                <a:solidFill>
                  <a:schemeClr val="accent2"/>
                </a:solidFill>
              </a:rPr>
              <a:t>Workshop tomorrow</a:t>
            </a:r>
            <a:endParaRPr lang="en-US" b="1" dirty="0">
              <a:solidFill>
                <a:schemeClr val="accent2"/>
              </a:solidFill>
            </a:endParaRP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algn="l"/>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NGS18</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lstStyle/>
          <a:p>
            <a:r>
              <a:rPr lang="en-US" dirty="0" smtClean="0"/>
              <a:t>Most common vaginal </a:t>
            </a:r>
            <a:r>
              <a:rPr lang="en-US" dirty="0" err="1" smtClean="0"/>
              <a:t>dysbiosis</a:t>
            </a:r>
            <a:endParaRPr lang="en-US" dirty="0" smtClean="0"/>
          </a:p>
          <a:p>
            <a:pPr lvl="1"/>
            <a:r>
              <a:rPr lang="en-US" dirty="0" smtClean="0"/>
              <a:t>H is predominantly </a:t>
            </a:r>
            <a:r>
              <a:rPr lang="en-US" i="1" dirty="0" smtClean="0"/>
              <a:t>Lactobacillus</a:t>
            </a:r>
            <a:r>
              <a:rPr lang="en-US" dirty="0" smtClean="0"/>
              <a:t> sp.</a:t>
            </a:r>
          </a:p>
          <a:p>
            <a:pPr lvl="1"/>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pPr lvl="1"/>
            <a:r>
              <a:rPr lang="en-US" dirty="0" smtClean="0"/>
              <a:t>Group </a:t>
            </a:r>
            <a:r>
              <a:rPr lang="en-US" dirty="0" smtClean="0"/>
              <a:t>genes to </a:t>
            </a:r>
            <a:r>
              <a:rPr lang="en-US" dirty="0" smtClean="0"/>
              <a:t>functional level (SEED, KEGG)</a:t>
            </a:r>
          </a:p>
          <a:p>
            <a:pPr lvl="1"/>
            <a:r>
              <a:rPr lang="en-US" dirty="0" smtClean="0"/>
              <a:t>Sparse</a:t>
            </a:r>
            <a:endParaRPr lang="en-US" dirty="0"/>
          </a:p>
          <a:p>
            <a:r>
              <a:rPr lang="en-US" dirty="0" smtClean="0"/>
              <a:t>Is anything different or is everything different?</a:t>
            </a:r>
          </a:p>
        </p:txBody>
      </p:sp>
      <p:sp>
        <p:nvSpPr>
          <p:cNvPr id="4" name="Footer Placeholder 3"/>
          <p:cNvSpPr>
            <a:spLocks noGrp="1"/>
          </p:cNvSpPr>
          <p:nvPr>
            <p:ph type="ftr" sz="quarter" idx="11"/>
          </p:nvPr>
        </p:nvSpPr>
        <p:spPr/>
        <p:txBody>
          <a:bodyPr/>
          <a:lstStyle/>
          <a:p>
            <a:r>
              <a:rPr lang="en-US" smtClean="0"/>
              <a:t>NGS18</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518833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NGS18</a:t>
            </a:r>
            <a:endParaRPr lang="en-US"/>
          </a:p>
        </p:txBody>
      </p:sp>
      <p:sp>
        <p:nvSpPr>
          <p:cNvPr id="9" name="Content Placeholder 8"/>
          <p:cNvSpPr>
            <a:spLocks noGrp="1"/>
          </p:cNvSpPr>
          <p:nvPr>
            <p:ph idx="1"/>
          </p:nvPr>
        </p:nvSpPr>
        <p:spPr/>
        <p:txBody>
          <a:bodyPr>
            <a:normAutofit lnSpcReduction="10000"/>
          </a:bodyPr>
          <a:lstStyle/>
          <a:p>
            <a:r>
              <a:rPr lang="en-US" dirty="0" smtClean="0"/>
              <a:t>Information about what is being made </a:t>
            </a:r>
            <a:r>
              <a:rPr lang="en-US" dirty="0" smtClean="0"/>
              <a:t>now</a:t>
            </a:r>
            <a:endParaRPr lang="en-US" dirty="0" smtClean="0"/>
          </a:p>
          <a:p>
            <a:r>
              <a:rPr lang="en-US" dirty="0" smtClean="0"/>
              <a:t>Often unbalanced</a:t>
            </a:r>
          </a:p>
          <a:p>
            <a:pPr lvl="1"/>
            <a:r>
              <a:rPr lang="en-US" dirty="0"/>
              <a:t>Different conditions can have different taxonomic compositions</a:t>
            </a:r>
          </a:p>
          <a:p>
            <a:pPr lvl="1"/>
            <a:r>
              <a:rPr lang="en-US" dirty="0" smtClean="0"/>
              <a:t>Both absolute and relative abundance of the taxa and their transcripts can change</a:t>
            </a:r>
          </a:p>
          <a:p>
            <a:r>
              <a:rPr lang="en-US" dirty="0" smtClean="0"/>
              <a:t>Relative abundance not necessarily reflective of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027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BV dataset</a:t>
            </a:r>
            <a:endParaRPr lang="en-US" dirty="0"/>
          </a:p>
        </p:txBody>
      </p:sp>
      <p:sp>
        <p:nvSpPr>
          <p:cNvPr id="4" name="Footer Placeholder 3"/>
          <p:cNvSpPr>
            <a:spLocks noGrp="1"/>
          </p:cNvSpPr>
          <p:nvPr>
            <p:ph type="ftr" sz="quarter" idx="11"/>
          </p:nvPr>
        </p:nvSpPr>
        <p:spPr/>
        <p:txBody>
          <a:bodyPr/>
          <a:lstStyle/>
          <a:p>
            <a:r>
              <a:rPr lang="en-US" smtClean="0"/>
              <a:t>NGS18</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6807602" y="272784"/>
            <a:ext cx="2223686" cy="954107"/>
          </a:xfrm>
          <a:prstGeom prst="rect">
            <a:avLst/>
          </a:prstGeom>
          <a:noFill/>
        </p:spPr>
        <p:txBody>
          <a:bodyPr wrap="none" rtlCol="0">
            <a:spAutoFit/>
          </a:bodyPr>
          <a:lstStyle/>
          <a:p>
            <a:pPr marL="285750" indent="-285750">
              <a:buFont typeface="Arial"/>
              <a:buChar char="•"/>
            </a:pPr>
            <a:r>
              <a:rPr lang="en-US" sz="1400" dirty="0"/>
              <a:t>Counts</a:t>
            </a: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Dispersion NB or ZIG</a:t>
            </a: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601" y="1226891"/>
            <a:ext cx="4970220" cy="4970220"/>
          </a:xfrm>
          <a:prstGeom prst="rect">
            <a:avLst/>
          </a:prstGeom>
        </p:spPr>
      </p:pic>
    </p:spTree>
    <p:extLst>
      <p:ext uri="{BB962C8B-B14F-4D97-AF65-F5344CB8AC3E}">
        <p14:creationId xmlns:p14="http://schemas.microsoft.com/office/powerpoint/2010/main" val="37389291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NGS18</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
          <p:cNvPicPr>
            <a:picLocks noChangeAspect="1"/>
          </p:cNvPicPr>
          <p:nvPr/>
        </p:nvPicPr>
        <p:blipFill rotWithShape="1">
          <a:blip r:embed="rId3">
            <a:extLst>
              <a:ext uri="{28A0092B-C50C-407E-A947-70E740481C1C}">
                <a14:useLocalDpi xmlns:a14="http://schemas.microsoft.com/office/drawing/2010/main" val="0"/>
              </a:ext>
            </a:extLst>
          </a:blip>
          <a:srcRect l="2646" r="9127"/>
          <a:stretch/>
        </p:blipFill>
        <p:spPr bwMode="auto">
          <a:xfrm>
            <a:off x="241904" y="1619250"/>
            <a:ext cx="8067525"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p:cNvSpPr>
            <a:spLocks noGrp="1"/>
          </p:cNvSpPr>
          <p:nvPr>
            <p:ph type="title"/>
          </p:nvPr>
        </p:nvSpPr>
        <p:spPr/>
        <p:txBody>
          <a:bodyPr/>
          <a:lstStyle/>
          <a:p>
            <a:pPr algn="l" eaLnBrk="1" hangingPunct="1"/>
            <a:r>
              <a:rPr lang="en-US" dirty="0" smtClean="0">
                <a:latin typeface="Calibri" charset="0"/>
              </a:rPr>
              <a:t>We imagine</a:t>
            </a:r>
            <a:endParaRPr lang="en-US" dirty="0">
              <a:latin typeface="Calibri" charset="0"/>
            </a:endParaRPr>
          </a:p>
        </p:txBody>
      </p:sp>
      <p:sp>
        <p:nvSpPr>
          <p:cNvPr id="6" name="Rectangle 5"/>
          <p:cNvSpPr/>
          <p:nvPr/>
        </p:nvSpPr>
        <p:spPr>
          <a:xfrm>
            <a:off x="819150" y="4381500"/>
            <a:ext cx="1593850" cy="1552575"/>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8"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89"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0"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1"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r>
              <a:rPr lang="en-US" smtClean="0"/>
              <a:t>NGS18</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NGS18</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algn="l" eaLnBrk="1" hangingPunct="1"/>
            <a:r>
              <a:rPr lang="en-US" dirty="0">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457200" y="4335928"/>
            <a:ext cx="8229600"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machines randomly sample the environment with a fixed capacity</a:t>
            </a:r>
          </a:p>
          <a:p>
            <a:pPr marL="1028700" lvl="1">
              <a:buFont typeface="Arial"/>
              <a:buChar char="•"/>
              <a:defRPr/>
            </a:pPr>
            <a:r>
              <a:rPr lang="en-US" dirty="0" smtClean="0"/>
              <a:t>Cannot just ‘add one more read’ forever</a:t>
            </a:r>
          </a:p>
          <a:p>
            <a:pPr marL="1028700" lvl="1">
              <a:buFont typeface="Arial"/>
              <a:buChar char="•"/>
              <a:defRPr/>
            </a:pPr>
            <a:r>
              <a:rPr lang="en-US" dirty="0"/>
              <a:t>They </a:t>
            </a:r>
            <a:r>
              <a:rPr lang="en-US" b="1" u="sng" dirty="0"/>
              <a:t>do not </a:t>
            </a:r>
            <a:r>
              <a:rPr lang="en-US" dirty="0"/>
              <a:t>deliver counts </a:t>
            </a:r>
          </a:p>
          <a:p>
            <a:pPr marL="1028700" lvl="1">
              <a:buFont typeface="Arial"/>
              <a:buChar char="•"/>
              <a:defRPr/>
            </a:pPr>
            <a:r>
              <a:rPr lang="en-US" dirty="0" smtClean="0"/>
              <a:t>Probability of observing feature scaled by the total number of reads</a:t>
            </a:r>
            <a:endParaRPr lang="en-US" dirty="0"/>
          </a:p>
          <a:p>
            <a:pPr marL="1028700" lvl="1">
              <a:buFont typeface="Arial"/>
              <a:buChar char="•"/>
              <a:defRPr/>
            </a:pPr>
            <a:r>
              <a:rPr lang="en-US" dirty="0"/>
              <a:t>T</a:t>
            </a:r>
            <a:r>
              <a:rPr lang="en-US" dirty="0" smtClean="0"/>
              <a:t>otal is irrelevant</a:t>
            </a:r>
          </a:p>
          <a:p>
            <a:pPr marL="285750">
              <a:buFont typeface="Arial"/>
              <a:buChar char="•"/>
              <a:defRPr/>
            </a:pPr>
            <a:endParaRPr lang="en-US" dirty="0" smtClean="0"/>
          </a:p>
        </p:txBody>
      </p:sp>
      <p:sp>
        <p:nvSpPr>
          <p:cNvPr id="2" name="TextBox 1"/>
          <p:cNvSpPr txBox="1"/>
          <p:nvPr/>
        </p:nvSpPr>
        <p:spPr>
          <a:xfrm>
            <a:off x="6207125" y="5916915"/>
            <a:ext cx="2480166" cy="646331"/>
          </a:xfrm>
          <a:prstGeom prst="rect">
            <a:avLst/>
          </a:prstGeom>
          <a:noFill/>
        </p:spPr>
        <p:txBody>
          <a:bodyPr wrap="none">
            <a:spAutoFit/>
          </a:bodyPr>
          <a:lstStyle/>
          <a:p>
            <a:pPr>
              <a:defRPr/>
            </a:pPr>
            <a:r>
              <a:rPr lang="en-US" sz="1200" dirty="0" smtClean="0">
                <a:solidFill>
                  <a:schemeClr val="tx1">
                    <a:lumMod val="50000"/>
                    <a:lumOff val="50000"/>
                  </a:schemeClr>
                </a:solidFill>
              </a:rPr>
              <a:t>Friedman 2012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Comp Bio</a:t>
            </a:r>
          </a:p>
          <a:p>
            <a:pPr>
              <a:defRPr/>
            </a:pPr>
            <a:r>
              <a:rPr lang="en-US" sz="1200" dirty="0" smtClean="0">
                <a:solidFill>
                  <a:schemeClr val="tx1">
                    <a:lumMod val="50000"/>
                    <a:lumOff val="50000"/>
                  </a:schemeClr>
                </a:solidFill>
              </a:rPr>
              <a:t>Gloor</a:t>
            </a:r>
            <a:r>
              <a:rPr lang="en-US" sz="1200" dirty="0">
                <a:solidFill>
                  <a:schemeClr val="tx1">
                    <a:lumMod val="50000"/>
                    <a:lumOff val="50000"/>
                  </a:schemeClr>
                </a:solidFill>
              </a:rPr>
              <a:t>,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a:xfrm>
            <a:off x="3124200" y="6356350"/>
            <a:ext cx="2895600" cy="365125"/>
          </a:xfrm>
        </p:spPr>
        <p:txBody>
          <a:bodyPr/>
          <a:lstStyle/>
          <a:p>
            <a:r>
              <a:rPr lang="en-US" smtClean="0"/>
              <a:t>NGS18</a:t>
            </a:r>
            <a:endParaRPr lang="en-US"/>
          </a:p>
        </p:txBody>
      </p:sp>
      <p:sp>
        <p:nvSpPr>
          <p:cNvPr id="9" name="TextBox 8"/>
          <p:cNvSpPr txBox="1"/>
          <p:nvPr/>
        </p:nvSpPr>
        <p:spPr>
          <a:xfrm>
            <a:off x="6807602" y="272784"/>
            <a:ext cx="2223686" cy="954107"/>
          </a:xfrm>
          <a:prstGeom prst="rect">
            <a:avLst/>
          </a:prstGeom>
          <a:noFill/>
        </p:spPr>
        <p:txBody>
          <a:bodyPr wrap="none" rtlCol="0">
            <a:spAutoFit/>
          </a:bodyPr>
          <a:lstStyle/>
          <a:p>
            <a:pPr marL="285750" indent="-285750">
              <a:buFont typeface="Arial"/>
              <a:buChar char="•"/>
            </a:pPr>
            <a:r>
              <a:rPr lang="en-US" sz="1400" dirty="0">
                <a:solidFill>
                  <a:srgbClr val="7F7F7F"/>
                </a:solidFill>
              </a:rPr>
              <a:t>Counts</a:t>
            </a: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Dispersion NB or ZIG</a:t>
            </a:r>
          </a:p>
        </p:txBody>
      </p:sp>
    </p:spTree>
    <p:extLst>
      <p:ext uri="{BB962C8B-B14F-4D97-AF65-F5344CB8AC3E}">
        <p14:creationId xmlns:p14="http://schemas.microsoft.com/office/powerpoint/2010/main" val="243846456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15215</TotalTime>
  <Words>1495</Words>
  <Application>Microsoft Macintosh PowerPoint</Application>
  <PresentationFormat>On-screen Show (4:3)</PresentationFormat>
  <Paragraphs>336</Paragraphs>
  <Slides>25</Slides>
  <Notes>6</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Corrections for asymmetry in high-throughput sequencing datasets applied to a meta-transcriptome dataset </vt:lpstr>
      <vt:lpstr>Outline</vt:lpstr>
      <vt:lpstr>Bacterial vaginosis </vt:lpstr>
      <vt:lpstr>Meta-transcriptomics of ecosystem</vt:lpstr>
      <vt:lpstr>BV dataset</vt:lpstr>
      <vt:lpstr>The sequencing meat grinder</vt:lpstr>
      <vt:lpstr>We imagine</vt:lpstr>
      <vt:lpstr>Counting our things</vt:lpstr>
      <vt:lpstr>HTS is not counting</vt:lpstr>
      <vt:lpstr>HTS is not counting</vt:lpstr>
      <vt:lpstr>Proportions have strange properties</vt:lpstr>
      <vt:lpstr>That can’t be normalized away</vt:lpstr>
      <vt:lpstr>CoDa</vt:lpstr>
      <vt:lpstr>CoDa properties and *lr</vt:lpstr>
      <vt:lpstr>The 0 in the room</vt:lpstr>
      <vt:lpstr>BV dataset</vt:lpstr>
      <vt:lpstr>BV dataset</vt:lpstr>
      <vt:lpstr>Three ways to centre</vt:lpstr>
      <vt:lpstr>And the winner is …</vt:lpstr>
      <vt:lpstr>Variance of the ratios</vt:lpstr>
      <vt:lpstr>Two types of BV</vt:lpstr>
      <vt:lpstr>Meta-transcriptome of H vs. BV</vt:lpstr>
      <vt:lpstr>Conclusions</vt:lpstr>
      <vt:lpstr>Acknowledgments</vt:lpstr>
      <vt:lpstr>Reading &amp; Sources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269</cp:revision>
  <dcterms:created xsi:type="dcterms:W3CDTF">2016-05-10T15:50:17Z</dcterms:created>
  <dcterms:modified xsi:type="dcterms:W3CDTF">2018-04-10T11:49:07Z</dcterms:modified>
</cp:coreProperties>
</file>